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8" r:id="rId2"/>
    <p:sldId id="291" r:id="rId3"/>
    <p:sldId id="261" r:id="rId4"/>
    <p:sldId id="287" r:id="rId5"/>
    <p:sldId id="289" r:id="rId6"/>
    <p:sldId id="288" r:id="rId7"/>
    <p:sldId id="290" r:id="rId8"/>
  </p:sldIdLst>
  <p:sldSz cx="6858000" cy="9144000" type="screen4x3"/>
  <p:notesSz cx="9931400" cy="6794500"/>
  <p:defaultTextStyle>
    <a:defPPr>
      <a:defRPr lang="en-US"/>
    </a:defPPr>
    <a:lvl1pPr marL="0" algn="l" defTabSz="855970" rtl="0" eaLnBrk="1" latinLnBrk="0" hangingPunct="1">
      <a:defRPr sz="1685" kern="1200">
        <a:solidFill>
          <a:schemeClr val="tx1"/>
        </a:solidFill>
        <a:latin typeface="+mn-lt"/>
        <a:ea typeface="+mn-ea"/>
        <a:cs typeface="+mn-cs"/>
      </a:defRPr>
    </a:lvl1pPr>
    <a:lvl2pPr marL="427985" algn="l" defTabSz="855970" rtl="0" eaLnBrk="1" latinLnBrk="0" hangingPunct="1">
      <a:defRPr sz="1685" kern="1200">
        <a:solidFill>
          <a:schemeClr val="tx1"/>
        </a:solidFill>
        <a:latin typeface="+mn-lt"/>
        <a:ea typeface="+mn-ea"/>
        <a:cs typeface="+mn-cs"/>
      </a:defRPr>
    </a:lvl2pPr>
    <a:lvl3pPr marL="855970" algn="l" defTabSz="855970" rtl="0" eaLnBrk="1" latinLnBrk="0" hangingPunct="1">
      <a:defRPr sz="1685" kern="1200">
        <a:solidFill>
          <a:schemeClr val="tx1"/>
        </a:solidFill>
        <a:latin typeface="+mn-lt"/>
        <a:ea typeface="+mn-ea"/>
        <a:cs typeface="+mn-cs"/>
      </a:defRPr>
    </a:lvl3pPr>
    <a:lvl4pPr marL="1283955" algn="l" defTabSz="855970" rtl="0" eaLnBrk="1" latinLnBrk="0" hangingPunct="1">
      <a:defRPr sz="1685" kern="1200">
        <a:solidFill>
          <a:schemeClr val="tx1"/>
        </a:solidFill>
        <a:latin typeface="+mn-lt"/>
        <a:ea typeface="+mn-ea"/>
        <a:cs typeface="+mn-cs"/>
      </a:defRPr>
    </a:lvl4pPr>
    <a:lvl5pPr marL="1711940" algn="l" defTabSz="855970" rtl="0" eaLnBrk="1" latinLnBrk="0" hangingPunct="1">
      <a:defRPr sz="1685" kern="1200">
        <a:solidFill>
          <a:schemeClr val="tx1"/>
        </a:solidFill>
        <a:latin typeface="+mn-lt"/>
        <a:ea typeface="+mn-ea"/>
        <a:cs typeface="+mn-cs"/>
      </a:defRPr>
    </a:lvl5pPr>
    <a:lvl6pPr marL="2139925" algn="l" defTabSz="855970" rtl="0" eaLnBrk="1" latinLnBrk="0" hangingPunct="1">
      <a:defRPr sz="1685" kern="1200">
        <a:solidFill>
          <a:schemeClr val="tx1"/>
        </a:solidFill>
        <a:latin typeface="+mn-lt"/>
        <a:ea typeface="+mn-ea"/>
        <a:cs typeface="+mn-cs"/>
      </a:defRPr>
    </a:lvl6pPr>
    <a:lvl7pPr marL="2567910" algn="l" defTabSz="855970" rtl="0" eaLnBrk="1" latinLnBrk="0" hangingPunct="1">
      <a:defRPr sz="1685" kern="1200">
        <a:solidFill>
          <a:schemeClr val="tx1"/>
        </a:solidFill>
        <a:latin typeface="+mn-lt"/>
        <a:ea typeface="+mn-ea"/>
        <a:cs typeface="+mn-cs"/>
      </a:defRPr>
    </a:lvl7pPr>
    <a:lvl8pPr marL="2995894" algn="l" defTabSz="855970" rtl="0" eaLnBrk="1" latinLnBrk="0" hangingPunct="1">
      <a:defRPr sz="1685" kern="1200">
        <a:solidFill>
          <a:schemeClr val="tx1"/>
        </a:solidFill>
        <a:latin typeface="+mn-lt"/>
        <a:ea typeface="+mn-ea"/>
        <a:cs typeface="+mn-cs"/>
      </a:defRPr>
    </a:lvl8pPr>
    <a:lvl9pPr marL="3423879" algn="l" defTabSz="855970" rtl="0" eaLnBrk="1" latinLnBrk="0" hangingPunct="1">
      <a:defRPr sz="1685" kern="1200">
        <a:solidFill>
          <a:schemeClr val="tx1"/>
        </a:solidFill>
        <a:latin typeface="+mn-lt"/>
        <a:ea typeface="+mn-ea"/>
        <a:cs typeface="+mn-cs"/>
      </a:defRPr>
    </a:lvl9pPr>
  </p:defaultTextStyle>
  <p:extLst>
    <p:ext uri="{EFAFB233-063F-42B5-8137-9DF3F51BA10A}">
      <p15:sldGuideLst xmlns:p15="http://schemas.microsoft.com/office/powerpoint/2012/main">
        <p15:guide id="4" orient="horz" userDrawn="1">
          <p15:clr>
            <a:srgbClr val="A4A3A4"/>
          </p15:clr>
        </p15:guide>
        <p15:guide id="10" pos="4248" userDrawn="1">
          <p15:clr>
            <a:srgbClr val="A4A3A4"/>
          </p15:clr>
        </p15:guide>
        <p15:guide id="14" orient="horz" pos="725" userDrawn="1">
          <p15:clr>
            <a:srgbClr val="A4A3A4"/>
          </p15:clr>
        </p15:guide>
        <p15:guide id="16" orient="horz" pos="5488" userDrawn="1">
          <p15:clr>
            <a:srgbClr val="A4A3A4"/>
          </p15:clr>
        </p15:guide>
        <p15:guide id="17" pos="96" userDrawn="1">
          <p15:clr>
            <a:srgbClr val="A4A3A4"/>
          </p15:clr>
        </p15:guide>
      </p15:sldGuideLst>
    </p:ext>
    <p:ext uri="{2D200454-40CA-4A62-9FC3-DE9A4176ACB9}">
      <p15:notesGuideLst xmlns:p15="http://schemas.microsoft.com/office/powerpoint/2012/main">
        <p15:guide id="1" orient="horz" pos="2182" userDrawn="1">
          <p15:clr>
            <a:srgbClr val="A4A3A4"/>
          </p15:clr>
        </p15:guide>
        <p15:guide id="2" pos="3127" userDrawn="1">
          <p15:clr>
            <a:srgbClr val="A4A3A4"/>
          </p15:clr>
        </p15:guide>
        <p15:guide id="3" orient="horz" pos="2181" userDrawn="1">
          <p15:clr>
            <a:srgbClr val="A4A3A4"/>
          </p15:clr>
        </p15:guide>
        <p15:guide id="4" pos="3129" userDrawn="1">
          <p15:clr>
            <a:srgbClr val="A4A3A4"/>
          </p15:clr>
        </p15:guide>
        <p15:guide id="5" orient="horz" pos="2183" userDrawn="1">
          <p15:clr>
            <a:srgbClr val="A4A3A4"/>
          </p15:clr>
        </p15:guide>
        <p15:guide id="6" pos="3126" userDrawn="1">
          <p15:clr>
            <a:srgbClr val="A4A3A4"/>
          </p15:clr>
        </p15:guide>
        <p15:guide id="7" orient="horz" pos="2141" userDrawn="1">
          <p15:clr>
            <a:srgbClr val="A4A3A4"/>
          </p15:clr>
        </p15:guide>
        <p15:guide id="8" orient="horz"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3634"/>
    <a:srgbClr val="922B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snapToGrid="0">
      <p:cViewPr>
        <p:scale>
          <a:sx n="100" d="100"/>
          <a:sy n="100" d="100"/>
        </p:scale>
        <p:origin x="1974" y="-1224"/>
      </p:cViewPr>
      <p:guideLst>
        <p:guide orient="horz"/>
        <p:guide pos="4248"/>
        <p:guide orient="horz" pos="725"/>
        <p:guide orient="horz" pos="5488"/>
        <p:guide pos="96"/>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20" d="100"/>
          <a:sy n="120" d="100"/>
        </p:scale>
        <p:origin x="1884" y="-48"/>
      </p:cViewPr>
      <p:guideLst>
        <p:guide orient="horz" pos="2182"/>
        <p:guide pos="3127"/>
        <p:guide orient="horz" pos="2181"/>
        <p:guide pos="3129"/>
        <p:guide orient="horz" pos="2183"/>
        <p:guide pos="3126"/>
        <p:guide orient="horz" pos="2141"/>
        <p:guide orient="horz"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1" y="9"/>
            <a:ext cx="4303607" cy="34090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625526" y="9"/>
            <a:ext cx="4303607" cy="340905"/>
          </a:xfrm>
          <a:prstGeom prst="rect">
            <a:avLst/>
          </a:prstGeom>
        </p:spPr>
        <p:txBody>
          <a:bodyPr vert="horz" lIns="91440" tIns="45720" rIns="91440" bIns="45720" rtlCol="0"/>
          <a:lstStyle>
            <a:lvl1pPr algn="r">
              <a:defRPr sz="1200"/>
            </a:lvl1pPr>
          </a:lstStyle>
          <a:p>
            <a:fld id="{06ECDDC0-EF27-4C47-B8F4-3086A1E580EC}" type="datetimeFigureOut">
              <a:rPr lang="en-US" smtClean="0"/>
              <a:t>12/24/2020</a:t>
            </a:fld>
            <a:endParaRPr lang="en-US" dirty="0"/>
          </a:p>
        </p:txBody>
      </p:sp>
      <p:sp>
        <p:nvSpPr>
          <p:cNvPr id="4" name="Slide Image Placeholder 3"/>
          <p:cNvSpPr>
            <a:spLocks noGrp="1" noRot="1" noChangeAspect="1"/>
          </p:cNvSpPr>
          <p:nvPr>
            <p:ph type="sldImg" idx="2"/>
          </p:nvPr>
        </p:nvSpPr>
        <p:spPr>
          <a:xfrm>
            <a:off x="4105275" y="849313"/>
            <a:ext cx="1720850" cy="22923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93140" y="3269894"/>
            <a:ext cx="7945120" cy="267533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1" y="6453638"/>
            <a:ext cx="4303607" cy="34090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625526" y="6453638"/>
            <a:ext cx="4303607" cy="340904"/>
          </a:xfrm>
          <a:prstGeom prst="rect">
            <a:avLst/>
          </a:prstGeom>
        </p:spPr>
        <p:txBody>
          <a:bodyPr vert="horz" lIns="91440" tIns="45720" rIns="91440" bIns="45720" rtlCol="0" anchor="b"/>
          <a:lstStyle>
            <a:lvl1pPr algn="r">
              <a:defRPr sz="1200"/>
            </a:lvl1pPr>
          </a:lstStyle>
          <a:p>
            <a:fld id="{42EB6FE2-2CAF-4C7A-93FE-7D00B71F633C}" type="slidenum">
              <a:rPr lang="en-US" smtClean="0"/>
              <a:t>‹#›</a:t>
            </a:fld>
            <a:endParaRPr lang="en-US" dirty="0"/>
          </a:p>
        </p:txBody>
      </p:sp>
    </p:spTree>
    <p:extLst>
      <p:ext uri="{BB962C8B-B14F-4D97-AF65-F5344CB8AC3E}">
        <p14:creationId xmlns:p14="http://schemas.microsoft.com/office/powerpoint/2010/main" val="2491399222"/>
      </p:ext>
    </p:extLst>
  </p:cSld>
  <p:clrMap bg1="lt1" tx1="dk1" bg2="lt2" tx2="dk2" accent1="accent1" accent2="accent2" accent3="accent3" accent4="accent4" accent5="accent5" accent6="accent6" hlink="hlink" folHlink="folHlink"/>
  <p:notesStyle>
    <a:lvl1pPr marL="0" algn="l" defTabSz="855970" rtl="0" eaLnBrk="1" latinLnBrk="0" hangingPunct="1">
      <a:defRPr sz="1123" kern="1200">
        <a:solidFill>
          <a:schemeClr val="tx1"/>
        </a:solidFill>
        <a:latin typeface="+mn-lt"/>
        <a:ea typeface="+mn-ea"/>
        <a:cs typeface="+mn-cs"/>
      </a:defRPr>
    </a:lvl1pPr>
    <a:lvl2pPr marL="427985" algn="l" defTabSz="855970" rtl="0" eaLnBrk="1" latinLnBrk="0" hangingPunct="1">
      <a:defRPr sz="1123" kern="1200">
        <a:solidFill>
          <a:schemeClr val="tx1"/>
        </a:solidFill>
        <a:latin typeface="+mn-lt"/>
        <a:ea typeface="+mn-ea"/>
        <a:cs typeface="+mn-cs"/>
      </a:defRPr>
    </a:lvl2pPr>
    <a:lvl3pPr marL="855970" algn="l" defTabSz="855970" rtl="0" eaLnBrk="1" latinLnBrk="0" hangingPunct="1">
      <a:defRPr sz="1123" kern="1200">
        <a:solidFill>
          <a:schemeClr val="tx1"/>
        </a:solidFill>
        <a:latin typeface="+mn-lt"/>
        <a:ea typeface="+mn-ea"/>
        <a:cs typeface="+mn-cs"/>
      </a:defRPr>
    </a:lvl3pPr>
    <a:lvl4pPr marL="1283955" algn="l" defTabSz="855970" rtl="0" eaLnBrk="1" latinLnBrk="0" hangingPunct="1">
      <a:defRPr sz="1123" kern="1200">
        <a:solidFill>
          <a:schemeClr val="tx1"/>
        </a:solidFill>
        <a:latin typeface="+mn-lt"/>
        <a:ea typeface="+mn-ea"/>
        <a:cs typeface="+mn-cs"/>
      </a:defRPr>
    </a:lvl4pPr>
    <a:lvl5pPr marL="1711940" algn="l" defTabSz="855970" rtl="0" eaLnBrk="1" latinLnBrk="0" hangingPunct="1">
      <a:defRPr sz="1123" kern="1200">
        <a:solidFill>
          <a:schemeClr val="tx1"/>
        </a:solidFill>
        <a:latin typeface="+mn-lt"/>
        <a:ea typeface="+mn-ea"/>
        <a:cs typeface="+mn-cs"/>
      </a:defRPr>
    </a:lvl5pPr>
    <a:lvl6pPr marL="2139925" algn="l" defTabSz="855970" rtl="0" eaLnBrk="1" latinLnBrk="0" hangingPunct="1">
      <a:defRPr sz="1123" kern="1200">
        <a:solidFill>
          <a:schemeClr val="tx1"/>
        </a:solidFill>
        <a:latin typeface="+mn-lt"/>
        <a:ea typeface="+mn-ea"/>
        <a:cs typeface="+mn-cs"/>
      </a:defRPr>
    </a:lvl6pPr>
    <a:lvl7pPr marL="2567910" algn="l" defTabSz="855970" rtl="0" eaLnBrk="1" latinLnBrk="0" hangingPunct="1">
      <a:defRPr sz="1123" kern="1200">
        <a:solidFill>
          <a:schemeClr val="tx1"/>
        </a:solidFill>
        <a:latin typeface="+mn-lt"/>
        <a:ea typeface="+mn-ea"/>
        <a:cs typeface="+mn-cs"/>
      </a:defRPr>
    </a:lvl7pPr>
    <a:lvl8pPr marL="2995894" algn="l" defTabSz="855970" rtl="0" eaLnBrk="1" latinLnBrk="0" hangingPunct="1">
      <a:defRPr sz="1123" kern="1200">
        <a:solidFill>
          <a:schemeClr val="tx1"/>
        </a:solidFill>
        <a:latin typeface="+mn-lt"/>
        <a:ea typeface="+mn-ea"/>
        <a:cs typeface="+mn-cs"/>
      </a:defRPr>
    </a:lvl8pPr>
    <a:lvl9pPr marL="3423879" algn="l" defTabSz="855970" rtl="0" eaLnBrk="1" latinLnBrk="0" hangingPunct="1">
      <a:defRPr sz="112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1</a:t>
            </a:fld>
            <a:endParaRPr lang="en-US" dirty="0"/>
          </a:p>
        </p:txBody>
      </p:sp>
    </p:spTree>
    <p:extLst>
      <p:ext uri="{BB962C8B-B14F-4D97-AF65-F5344CB8AC3E}">
        <p14:creationId xmlns:p14="http://schemas.microsoft.com/office/powerpoint/2010/main" val="2555666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2</a:t>
            </a:fld>
            <a:endParaRPr lang="en-US" dirty="0"/>
          </a:p>
        </p:txBody>
      </p:sp>
    </p:spTree>
    <p:extLst>
      <p:ext uri="{BB962C8B-B14F-4D97-AF65-F5344CB8AC3E}">
        <p14:creationId xmlns:p14="http://schemas.microsoft.com/office/powerpoint/2010/main" val="822901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3</a:t>
            </a:fld>
            <a:endParaRPr lang="en-US" dirty="0"/>
          </a:p>
        </p:txBody>
      </p:sp>
    </p:spTree>
    <p:extLst>
      <p:ext uri="{BB962C8B-B14F-4D97-AF65-F5344CB8AC3E}">
        <p14:creationId xmlns:p14="http://schemas.microsoft.com/office/powerpoint/2010/main" val="3268482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4</a:t>
            </a:fld>
            <a:endParaRPr lang="en-US" dirty="0"/>
          </a:p>
        </p:txBody>
      </p:sp>
    </p:spTree>
    <p:extLst>
      <p:ext uri="{BB962C8B-B14F-4D97-AF65-F5344CB8AC3E}">
        <p14:creationId xmlns:p14="http://schemas.microsoft.com/office/powerpoint/2010/main" val="3708512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5</a:t>
            </a:fld>
            <a:endParaRPr lang="en-US" dirty="0"/>
          </a:p>
        </p:txBody>
      </p:sp>
    </p:spTree>
    <p:extLst>
      <p:ext uri="{BB962C8B-B14F-4D97-AF65-F5344CB8AC3E}">
        <p14:creationId xmlns:p14="http://schemas.microsoft.com/office/powerpoint/2010/main" val="3555365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6</a:t>
            </a:fld>
            <a:endParaRPr lang="en-US" dirty="0"/>
          </a:p>
        </p:txBody>
      </p:sp>
    </p:spTree>
    <p:extLst>
      <p:ext uri="{BB962C8B-B14F-4D97-AF65-F5344CB8AC3E}">
        <p14:creationId xmlns:p14="http://schemas.microsoft.com/office/powerpoint/2010/main" val="2985858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8"/>
            <a:ext cx="5143500" cy="2207683"/>
          </a:xfrm>
        </p:spPr>
        <p:txBody>
          <a:bodyPr/>
          <a:lstStyle>
            <a:lvl1pPr marL="0" indent="0" algn="ctr">
              <a:buNone/>
              <a:defRPr sz="1800"/>
            </a:lvl1pPr>
            <a:lvl2pPr marL="342929" indent="0" algn="ctr">
              <a:buNone/>
              <a:defRPr sz="1500"/>
            </a:lvl2pPr>
            <a:lvl3pPr marL="685857" indent="0" algn="ctr">
              <a:buNone/>
              <a:defRPr sz="1350"/>
            </a:lvl3pPr>
            <a:lvl4pPr marL="1028787" indent="0" algn="ctr">
              <a:buNone/>
              <a:defRPr sz="1200"/>
            </a:lvl4pPr>
            <a:lvl5pPr marL="1371716" indent="0" algn="ctr">
              <a:buNone/>
              <a:defRPr sz="1200"/>
            </a:lvl5pPr>
            <a:lvl6pPr marL="1714645" indent="0" algn="ctr">
              <a:buNone/>
              <a:defRPr sz="1200"/>
            </a:lvl6pPr>
            <a:lvl7pPr marL="2057574" indent="0" algn="ctr">
              <a:buNone/>
              <a:defRPr sz="1200"/>
            </a:lvl7pPr>
            <a:lvl8pPr marL="2400502" indent="0" algn="ctr">
              <a:buNone/>
              <a:defRPr sz="1200"/>
            </a:lvl8pPr>
            <a:lvl9pPr marL="2743431"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3DE395-523D-450A-B34B-7E9EE27CFA09}" type="datetime1">
              <a:rPr lang="en-US" smtClean="0"/>
              <a:t>12/24/2020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spTree>
    <p:extLst>
      <p:ext uri="{BB962C8B-B14F-4D97-AF65-F5344CB8AC3E}">
        <p14:creationId xmlns:p14="http://schemas.microsoft.com/office/powerpoint/2010/main" val="2039517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2A75BA-3733-4888-8040-E28D95BE0908}" type="datetime1">
              <a:rPr lang="en-US" smtClean="0"/>
              <a:t>12/24/2020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104397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8"/>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8"/>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1966BE-DD80-4548-A4DC-54A9DA2063BD}" type="datetime1">
              <a:rPr lang="en-US" smtClean="0"/>
              <a:t>12/24/2020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7470532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Disclaimer">
    <p:spTree>
      <p:nvGrpSpPr>
        <p:cNvPr id="1" name=""/>
        <p:cNvGrpSpPr/>
        <p:nvPr/>
      </p:nvGrpSpPr>
      <p:grpSpPr>
        <a:xfrm>
          <a:off x="0" y="0"/>
          <a:ext cx="0" cy="0"/>
          <a:chOff x="0" y="0"/>
          <a:chExt cx="0" cy="0"/>
        </a:xfrm>
      </p:grpSpPr>
      <p:sp>
        <p:nvSpPr>
          <p:cNvPr id="2" name="Freeform 7"/>
          <p:cNvSpPr>
            <a:spLocks noChangeAspect="1"/>
          </p:cNvSpPr>
          <p:nvPr userDrawn="1"/>
        </p:nvSpPr>
        <p:spPr bwMode="gray">
          <a:xfrm rot="10800000">
            <a:off x="2312264" y="3707904"/>
            <a:ext cx="4545736" cy="5436096"/>
          </a:xfrm>
          <a:custGeom>
            <a:avLst/>
            <a:gdLst/>
            <a:ahLst/>
            <a:cxnLst>
              <a:cxn ang="0">
                <a:pos x="0" y="0"/>
              </a:cxn>
              <a:cxn ang="0">
                <a:pos x="0" y="12405"/>
              </a:cxn>
              <a:cxn ang="0">
                <a:pos x="16308" y="12405"/>
              </a:cxn>
              <a:cxn ang="0">
                <a:pos x="19984" y="0"/>
              </a:cxn>
              <a:cxn ang="0">
                <a:pos x="0" y="0"/>
              </a:cxn>
            </a:cxnLst>
            <a:rect l="0" t="0" r="r" b="b"/>
            <a:pathLst>
              <a:path w="19984" h="12405">
                <a:moveTo>
                  <a:pt x="0" y="0"/>
                </a:moveTo>
                <a:lnTo>
                  <a:pt x="0" y="12405"/>
                </a:lnTo>
                <a:lnTo>
                  <a:pt x="16308" y="12405"/>
                </a:lnTo>
                <a:lnTo>
                  <a:pt x="19984" y="0"/>
                </a:lnTo>
                <a:lnTo>
                  <a:pt x="0" y="0"/>
                </a:lnTo>
                <a:close/>
              </a:path>
            </a:pathLst>
          </a:custGeom>
          <a:solidFill>
            <a:srgbClr val="963634"/>
          </a:solidFill>
          <a:ln w="9525" cap="flat" cmpd="sng">
            <a:noFill/>
            <a:prstDash val="solid"/>
            <a:round/>
            <a:headEnd type="none" w="med" len="med"/>
            <a:tailEnd type="none" w="med" len="med"/>
          </a:ln>
          <a:effectLst/>
        </p:spPr>
        <p:txBody>
          <a:bodyPr/>
          <a:lstStyle/>
          <a:p>
            <a:pPr marL="0" algn="l" defTabSz="844083" rtl="0" eaLnBrk="1" latinLnBrk="0" hangingPunct="1">
              <a:spcBef>
                <a:spcPct val="50000"/>
              </a:spcBef>
              <a:defRPr/>
            </a:pPr>
            <a:endParaRPr lang="en-GB" sz="1662" kern="1200" dirty="0">
              <a:solidFill>
                <a:schemeClr val="tx1"/>
              </a:solidFill>
              <a:latin typeface="+mn-lt"/>
              <a:ea typeface="+mn-ea"/>
              <a:cs typeface="+mn-cs"/>
            </a:endParaRPr>
          </a:p>
        </p:txBody>
      </p:sp>
      <p:sp>
        <p:nvSpPr>
          <p:cNvPr id="4" name="Text Placeholder 4"/>
          <p:cNvSpPr>
            <a:spLocks noGrp="1"/>
          </p:cNvSpPr>
          <p:nvPr>
            <p:ph type="body" sz="quarter" idx="10"/>
          </p:nvPr>
        </p:nvSpPr>
        <p:spPr bwMode="gray">
          <a:xfrm>
            <a:off x="189036" y="5721600"/>
            <a:ext cx="2778473" cy="2499534"/>
          </a:xfrm>
          <a:prstGeom prst="rect">
            <a:avLst/>
          </a:prstGeom>
          <a:noFill/>
          <a:ln w="9525">
            <a:noFill/>
            <a:miter lim="800000"/>
            <a:headEnd/>
            <a:tailEnd/>
          </a:ln>
        </p:spPr>
        <p:txBody>
          <a:bodyPr anchor="b">
            <a:normAutofit/>
          </a:bodyPr>
          <a:lstStyle>
            <a:lvl1pPr>
              <a:defRPr lang="en-US" sz="923" b="0" dirty="0" smtClean="0">
                <a:solidFill>
                  <a:schemeClr val="tx1"/>
                </a:solidFill>
                <a:latin typeface="+mn-lt"/>
                <a:ea typeface="+mn-ea"/>
                <a:cs typeface="+mn-cs"/>
              </a:defRPr>
            </a:lvl1pPr>
          </a:lstStyle>
          <a:p>
            <a:pPr lvl="0"/>
            <a:r>
              <a:rPr lang="en-US" dirty="0" smtClean="0"/>
              <a:t>Click to edit Master text styles</a:t>
            </a:r>
          </a:p>
        </p:txBody>
      </p:sp>
      <p:pic>
        <p:nvPicPr>
          <p:cNvPr id="5" name="Picture 4" descr="NIC-Logo"/>
          <p:cNvPicPr>
            <a:picLocks noChangeArrowheads="1"/>
          </p:cNvPicPr>
          <p:nvPr userDrawn="1"/>
        </p:nvPicPr>
        <p:blipFill>
          <a:blip r:embed="rId2" cstate="print"/>
          <a:srcRect/>
          <a:stretch>
            <a:fillRect/>
          </a:stretch>
        </p:blipFill>
        <p:spPr bwMode="auto">
          <a:xfrm>
            <a:off x="7640" y="12854"/>
            <a:ext cx="1981200" cy="718038"/>
          </a:xfrm>
          <a:prstGeom prst="rect">
            <a:avLst/>
          </a:prstGeom>
          <a:noFill/>
          <a:ln w="9525">
            <a:noFill/>
            <a:miter lim="800000"/>
            <a:headEnd/>
            <a:tailEnd/>
          </a:ln>
        </p:spPr>
      </p:pic>
    </p:spTree>
    <p:extLst>
      <p:ext uri="{BB962C8B-B14F-4D97-AF65-F5344CB8AC3E}">
        <p14:creationId xmlns:p14="http://schemas.microsoft.com/office/powerpoint/2010/main" val="7486382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0DF7A3-8978-49C9-B87C-E831D07A6CF2}" type="datetime1">
              <a:rPr lang="en-US" smtClean="0"/>
              <a:t>12/24/2020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698405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7"/>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7" y="6119290"/>
            <a:ext cx="5915025" cy="2000249"/>
          </a:xfrm>
        </p:spPr>
        <p:txBody>
          <a:bodyPr/>
          <a:lstStyle>
            <a:lvl1pPr marL="0" indent="0">
              <a:buNone/>
              <a:defRPr sz="1800">
                <a:solidFill>
                  <a:schemeClr val="tx1"/>
                </a:solidFill>
              </a:defRPr>
            </a:lvl1pPr>
            <a:lvl2pPr marL="342929" indent="0">
              <a:buNone/>
              <a:defRPr sz="1500">
                <a:solidFill>
                  <a:schemeClr val="tx1">
                    <a:tint val="75000"/>
                  </a:schemeClr>
                </a:solidFill>
              </a:defRPr>
            </a:lvl2pPr>
            <a:lvl3pPr marL="685857" indent="0">
              <a:buNone/>
              <a:defRPr sz="1350">
                <a:solidFill>
                  <a:schemeClr val="tx1">
                    <a:tint val="75000"/>
                  </a:schemeClr>
                </a:solidFill>
              </a:defRPr>
            </a:lvl3pPr>
            <a:lvl4pPr marL="1028787" indent="0">
              <a:buNone/>
              <a:defRPr sz="1200">
                <a:solidFill>
                  <a:schemeClr val="tx1">
                    <a:tint val="75000"/>
                  </a:schemeClr>
                </a:solidFill>
              </a:defRPr>
            </a:lvl4pPr>
            <a:lvl5pPr marL="1371716" indent="0">
              <a:buNone/>
              <a:defRPr sz="1200">
                <a:solidFill>
                  <a:schemeClr val="tx1">
                    <a:tint val="75000"/>
                  </a:schemeClr>
                </a:solidFill>
              </a:defRPr>
            </a:lvl5pPr>
            <a:lvl6pPr marL="1714645" indent="0">
              <a:buNone/>
              <a:defRPr sz="1200">
                <a:solidFill>
                  <a:schemeClr val="tx1">
                    <a:tint val="75000"/>
                  </a:schemeClr>
                </a:solidFill>
              </a:defRPr>
            </a:lvl6pPr>
            <a:lvl7pPr marL="2057574" indent="0">
              <a:buNone/>
              <a:defRPr sz="1200">
                <a:solidFill>
                  <a:schemeClr val="tx1">
                    <a:tint val="75000"/>
                  </a:schemeClr>
                </a:solidFill>
              </a:defRPr>
            </a:lvl7pPr>
            <a:lvl8pPr marL="2400502" indent="0">
              <a:buNone/>
              <a:defRPr sz="1200">
                <a:solidFill>
                  <a:schemeClr val="tx1">
                    <a:tint val="75000"/>
                  </a:schemeClr>
                </a:solidFill>
              </a:defRPr>
            </a:lvl8pPr>
            <a:lvl9pPr marL="2743431"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CE073-811D-4D11-ADA6-72ABF44B0B86}" type="datetime1">
              <a:rPr lang="en-US" smtClean="0"/>
              <a:t>12/24/2020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055816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3DC1EC-0D1F-4D2D-876A-1FD6E544116C}" type="datetime1">
              <a:rPr lang="en-US" smtClean="0"/>
              <a:t>12/24/2020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8512449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40"/>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3" y="2241555"/>
            <a:ext cx="2901255"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3"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4" y="2241555"/>
            <a:ext cx="2915543"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4"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093692-2CD7-4DC1-9A2A-62781A4F267D}" type="datetime1">
              <a:rPr lang="en-US" smtClean="0"/>
              <a:t>12/24/2020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137B89-8CE1-40D6-81D6-7E13319A8EB3}" type="slidenum">
              <a:rPr lang="en-US" smtClean="0"/>
              <a:t>‹#›</a:t>
            </a:fld>
            <a:endParaRPr lang="en-US" dirty="0"/>
          </a:p>
        </p:txBody>
      </p:sp>
      <p:cxnSp>
        <p:nvCxnSpPr>
          <p:cNvPr id="10" name="Straight Connector 9"/>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1918054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596A41-191C-4841-ACF7-72FDDFA21E2B}" type="datetime1">
              <a:rPr lang="en-US" smtClean="0"/>
              <a:t>12/24/2020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137B89-8CE1-40D6-81D6-7E13319A8EB3}" type="slidenum">
              <a:rPr lang="en-US" smtClean="0"/>
              <a:t>‹#›</a:t>
            </a:fld>
            <a:endParaRPr lang="en-US" dirty="0"/>
          </a:p>
        </p:txBody>
      </p:sp>
      <p:cxnSp>
        <p:nvCxnSpPr>
          <p:cNvPr id="6" name="Straight Connector 5"/>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0597733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2A6167-F087-439E-AE9B-3FCAB06E9789}" type="datetime1">
              <a:rPr lang="en-US" smtClean="0"/>
              <a:t>12/24/2020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137B89-8CE1-40D6-81D6-7E13319A8EB3}" type="slidenum">
              <a:rPr lang="en-US" smtClean="0"/>
              <a:t>‹#›</a:t>
            </a:fld>
            <a:endParaRPr lang="en-US" dirty="0"/>
          </a:p>
        </p:txBody>
      </p:sp>
      <p:cxnSp>
        <p:nvCxnSpPr>
          <p:cNvPr id="5" name="Straight Connector 4"/>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888827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5" y="1316573"/>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F1CD83-CB43-4049-820E-5D1BD42483E3}" type="datetime1">
              <a:rPr lang="en-US" smtClean="0"/>
              <a:t>12/24/2020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0986741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5" y="1316573"/>
            <a:ext cx="3471863" cy="6498167"/>
          </a:xfrm>
        </p:spPr>
        <p:txBody>
          <a:bodyPr anchor="t"/>
          <a:lstStyle>
            <a:lvl1pPr marL="0" indent="0">
              <a:buNone/>
              <a:defRPr sz="2400"/>
            </a:lvl1pPr>
            <a:lvl2pPr marL="342929" indent="0">
              <a:buNone/>
              <a:defRPr sz="2100"/>
            </a:lvl2pPr>
            <a:lvl3pPr marL="685857" indent="0">
              <a:buNone/>
              <a:defRPr sz="1800"/>
            </a:lvl3pPr>
            <a:lvl4pPr marL="1028787" indent="0">
              <a:buNone/>
              <a:defRPr sz="1500"/>
            </a:lvl4pPr>
            <a:lvl5pPr marL="1371716" indent="0">
              <a:buNone/>
              <a:defRPr sz="1500"/>
            </a:lvl5pPr>
            <a:lvl6pPr marL="1714645" indent="0">
              <a:buNone/>
              <a:defRPr sz="1500"/>
            </a:lvl6pPr>
            <a:lvl7pPr marL="2057574" indent="0">
              <a:buNone/>
              <a:defRPr sz="1500"/>
            </a:lvl7pPr>
            <a:lvl8pPr marL="2400502" indent="0">
              <a:buNone/>
              <a:defRPr sz="1500"/>
            </a:lvl8pPr>
            <a:lvl9pPr marL="2743431" indent="0">
              <a:buNone/>
              <a:defRPr sz="15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0AF9F1-69D2-4F12-A029-122517D41A97}" type="datetime1">
              <a:rPr lang="en-US" smtClean="0"/>
              <a:t>12/24/2020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1845592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486840"/>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9"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40"/>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71C2E88-5EFA-483D-896E-A4969E82A51E}" type="datetime1">
              <a:rPr lang="en-US" smtClean="0"/>
              <a:t>12/24/2020</a:t>
            </a:fld>
            <a:endParaRPr lang="en-US" dirty="0"/>
          </a:p>
        </p:txBody>
      </p:sp>
      <p:sp>
        <p:nvSpPr>
          <p:cNvPr id="5" name="Footer Placeholder 4"/>
          <p:cNvSpPr>
            <a:spLocks noGrp="1"/>
          </p:cNvSpPr>
          <p:nvPr>
            <p:ph type="ftr" sz="quarter" idx="3"/>
          </p:nvPr>
        </p:nvSpPr>
        <p:spPr>
          <a:xfrm>
            <a:off x="2271714" y="8475140"/>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40"/>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7137B89-8CE1-40D6-81D6-7E13319A8EB3}" type="slidenum">
              <a:rPr lang="en-US" smtClean="0"/>
              <a:t>‹#›</a:t>
            </a:fld>
            <a:endParaRPr lang="en-US" dirty="0"/>
          </a:p>
        </p:txBody>
      </p:sp>
    </p:spTree>
    <p:extLst>
      <p:ext uri="{BB962C8B-B14F-4D97-AF65-F5344CB8AC3E}">
        <p14:creationId xmlns:p14="http://schemas.microsoft.com/office/powerpoint/2010/main" val="8393825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hf hdr="0" ftr="0" dt="0"/>
  <p:txStyles>
    <p:titleStyle>
      <a:lvl1pPr algn="l" defTabSz="685857"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64" indent="-171464" algn="l" defTabSz="685857"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93" indent="-171464" algn="l" defTabSz="685857"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21" indent="-171464" algn="l" defTabSz="685857"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25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18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109"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038"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966"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895"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57" rtl="0" eaLnBrk="1" latinLnBrk="0" hangingPunct="1">
        <a:defRPr sz="1350" kern="1200">
          <a:solidFill>
            <a:schemeClr val="tx1"/>
          </a:solidFill>
          <a:latin typeface="+mn-lt"/>
          <a:ea typeface="+mn-ea"/>
          <a:cs typeface="+mn-cs"/>
        </a:defRPr>
      </a:lvl1pPr>
      <a:lvl2pPr marL="342929" algn="l" defTabSz="685857" rtl="0" eaLnBrk="1" latinLnBrk="0" hangingPunct="1">
        <a:defRPr sz="1350" kern="1200">
          <a:solidFill>
            <a:schemeClr val="tx1"/>
          </a:solidFill>
          <a:latin typeface="+mn-lt"/>
          <a:ea typeface="+mn-ea"/>
          <a:cs typeface="+mn-cs"/>
        </a:defRPr>
      </a:lvl2pPr>
      <a:lvl3pPr marL="685857" algn="l" defTabSz="685857" rtl="0" eaLnBrk="1" latinLnBrk="0" hangingPunct="1">
        <a:defRPr sz="1350" kern="1200">
          <a:solidFill>
            <a:schemeClr val="tx1"/>
          </a:solidFill>
          <a:latin typeface="+mn-lt"/>
          <a:ea typeface="+mn-ea"/>
          <a:cs typeface="+mn-cs"/>
        </a:defRPr>
      </a:lvl3pPr>
      <a:lvl4pPr marL="1028787" algn="l" defTabSz="685857" rtl="0" eaLnBrk="1" latinLnBrk="0" hangingPunct="1">
        <a:defRPr sz="1350" kern="1200">
          <a:solidFill>
            <a:schemeClr val="tx1"/>
          </a:solidFill>
          <a:latin typeface="+mn-lt"/>
          <a:ea typeface="+mn-ea"/>
          <a:cs typeface="+mn-cs"/>
        </a:defRPr>
      </a:lvl4pPr>
      <a:lvl5pPr marL="1371716" algn="l" defTabSz="685857" rtl="0" eaLnBrk="1" latinLnBrk="0" hangingPunct="1">
        <a:defRPr sz="1350" kern="1200">
          <a:solidFill>
            <a:schemeClr val="tx1"/>
          </a:solidFill>
          <a:latin typeface="+mn-lt"/>
          <a:ea typeface="+mn-ea"/>
          <a:cs typeface="+mn-cs"/>
        </a:defRPr>
      </a:lvl5pPr>
      <a:lvl6pPr marL="1714645" algn="l" defTabSz="685857" rtl="0" eaLnBrk="1" latinLnBrk="0" hangingPunct="1">
        <a:defRPr sz="1350" kern="1200">
          <a:solidFill>
            <a:schemeClr val="tx1"/>
          </a:solidFill>
          <a:latin typeface="+mn-lt"/>
          <a:ea typeface="+mn-ea"/>
          <a:cs typeface="+mn-cs"/>
        </a:defRPr>
      </a:lvl6pPr>
      <a:lvl7pPr marL="2057574" algn="l" defTabSz="685857" rtl="0" eaLnBrk="1" latinLnBrk="0" hangingPunct="1">
        <a:defRPr sz="1350" kern="1200">
          <a:solidFill>
            <a:schemeClr val="tx1"/>
          </a:solidFill>
          <a:latin typeface="+mn-lt"/>
          <a:ea typeface="+mn-ea"/>
          <a:cs typeface="+mn-cs"/>
        </a:defRPr>
      </a:lvl7pPr>
      <a:lvl8pPr marL="2400502" algn="l" defTabSz="685857" rtl="0" eaLnBrk="1" latinLnBrk="0" hangingPunct="1">
        <a:defRPr sz="1350" kern="1200">
          <a:solidFill>
            <a:schemeClr val="tx1"/>
          </a:solidFill>
          <a:latin typeface="+mn-lt"/>
          <a:ea typeface="+mn-ea"/>
          <a:cs typeface="+mn-cs"/>
        </a:defRPr>
      </a:lvl8pPr>
      <a:lvl9pPr marL="2743431" algn="l" defTabSz="685857"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file:///\\nicfps\laid$\Researches%20&amp;%20Studies\Work%20Files\Periodic%20Reports\Boursa%20Kuwait\Weekly\2020\Master%20Model%20for%20weekly%20(wealth%20management)v.1%20-%20Copy.xlsx!Indcies%20!R2C2:R7C9"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notesSlide" Target="../notesSlides/notesSlide3.xml"/><Relationship Id="rId7"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2" TargetMode="Externa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1" TargetMode="External"/><Relationship Id="rId10" Type="http://schemas.openxmlformats.org/officeDocument/2006/relationships/image" Target="../media/image6.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sector%20indices%20%20!R2C24:R17C28"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notesSlide" Target="../notesSlides/notesSlide4.xml"/><Relationship Id="rId7" Type="http://schemas.openxmlformats.org/officeDocument/2006/relationships/oleObject" Target="file:///\\nicfps\laid$\Researches%20&amp;%20Studies\Work%20Files\Periodic%20Reports\Boursa%20Kuwait\Weekly\2020\Master%20Model%20for%20weekly%20(wealth%20management)v.1%20-%20Copy.xlsx!(P%20Market)%20chart!%5bMaster%20Model%20for%20weekly%20(wealth%20management)v.1%20-%20Copy.xlsx%5d(P%20Market)%20chart%20Chart%202" TargetMode="Externa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oleObject" Target="file:///\\nicfps\laid$\Researches%20&amp;%20Studies\Work%20Files\Periodic%20Reports\Boursa%20Kuwait\Weekly\2020\Master%20Model%20for%20weekly%20(wealth%20management)v.1%20-%20Copy.xlsx!Companies%20(P%20Market)!R3C2:R25C9"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notesSlide" Target="../notesSlides/notesSlide5.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 TargetMode="Externa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9.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22:R15C29" TargetMode="Externa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notesSlide" Target="../notesSlides/notesSlide6.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R3C2:R15C9" TargetMode="External"/><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1.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12:R15C19" TargetMode="External"/><Relationship Id="rId10" Type="http://schemas.openxmlformats.org/officeDocument/2006/relationships/image" Target="../media/image13.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companies%20(Main%20Market&amp;%20chart)!R3C32:R15C39"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604542" y="838200"/>
            <a:ext cx="4200189" cy="263085"/>
          </a:xfrm>
          <a:prstGeom prst="rect">
            <a:avLst/>
          </a:prstGeom>
        </p:spPr>
        <p:txBody>
          <a:bodyPr wrap="none">
            <a:spAutoFit/>
          </a:bodyPr>
          <a:lstStyle/>
          <a:p>
            <a:pPr algn="r" defTabSz="685857">
              <a:lnSpc>
                <a:spcPct val="70000"/>
              </a:lnSpc>
              <a:spcBef>
                <a:spcPct val="0"/>
              </a:spcBef>
              <a:defRPr/>
            </a:pPr>
            <a:r>
              <a:rPr lang="ar-SA" sz="1500" dirty="0">
                <a:latin typeface="+mj-lt"/>
                <a:ea typeface="+mj-ea"/>
                <a:cs typeface="+mj-cs"/>
              </a:rPr>
              <a:t>نشاط </a:t>
            </a:r>
            <a:r>
              <a:rPr lang="ar-KW" sz="1500" dirty="0" smtClean="0">
                <a:latin typeface="+mj-lt"/>
                <a:ea typeface="+mj-ea"/>
                <a:cs typeface="+mj-cs"/>
              </a:rPr>
              <a:t>بورصة الكويت خلال الأسبوع المنتهي بتاريخ </a:t>
            </a:r>
            <a:r>
              <a:rPr lang="ar-SA" sz="1500" dirty="0" smtClean="0">
                <a:latin typeface="+mj-lt"/>
                <a:ea typeface="+mj-ea"/>
                <a:cs typeface="+mj-cs"/>
              </a:rPr>
              <a:t>2020/12/24</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1</a:t>
            </a:fld>
            <a:endParaRPr lang="en-US" dirty="0"/>
          </a:p>
        </p:txBody>
      </p:sp>
      <p:sp>
        <p:nvSpPr>
          <p:cNvPr id="9" name="Rectangle 8"/>
          <p:cNvSpPr/>
          <p:nvPr/>
        </p:nvSpPr>
        <p:spPr>
          <a:xfrm>
            <a:off x="152400" y="2952340"/>
            <a:ext cx="6591300" cy="5284139"/>
          </a:xfrm>
          <a:prstGeom prst="rect">
            <a:avLst/>
          </a:prstGeom>
          <a:solidFill>
            <a:schemeClr val="bg1">
              <a:lumMod val="95000"/>
            </a:schemeClr>
          </a:solidFill>
        </p:spPr>
        <p:txBody>
          <a:bodyPr wrap="square">
            <a:spAutoFit/>
          </a:bodyPr>
          <a:lstStyle/>
          <a:p>
            <a:pPr algn="r" rtl="1">
              <a:lnSpc>
                <a:spcPct val="107000"/>
              </a:lnSpc>
              <a:spcAft>
                <a:spcPts val="800"/>
              </a:spcAft>
            </a:pPr>
            <a:r>
              <a:rPr lang="ar-SA" sz="11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بورصة </a:t>
            </a:r>
            <a:r>
              <a:rPr lang="ar-SA" sz="1100" b="1" dirty="0">
                <a:solidFill>
                  <a:srgbClr val="FF0000"/>
                </a:solidFill>
                <a:latin typeface="Calibri" panose="020F0502020204030204" pitchFamily="34" charset="0"/>
                <a:ea typeface="Calibri" panose="020F0502020204030204" pitchFamily="34" charset="0"/>
                <a:cs typeface="Calibri" panose="020F0502020204030204" pitchFamily="34" charset="0"/>
              </a:rPr>
              <a:t>الكويت تغلق </a:t>
            </a:r>
            <a:r>
              <a:rPr lang="ar-SA" sz="11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على خسائر أسبوعية بنحو 1.3%</a:t>
            </a:r>
          </a:p>
          <a:p>
            <a:pPr algn="justLow" rtl="1">
              <a:lnSpc>
                <a:spcPct val="150000"/>
              </a:lnSpc>
              <a:spcAft>
                <a:spcPts val="800"/>
              </a:spcAft>
            </a:pPr>
            <a:r>
              <a:rPr lang="ar-SA" sz="1100" dirty="0">
                <a:latin typeface="Calibri" panose="020F0502020204030204" pitchFamily="34" charset="0"/>
                <a:ea typeface="Calibri" panose="020F0502020204030204" pitchFamily="34" charset="0"/>
              </a:rPr>
              <a:t>أنهت بورصة الكويت تعاملاتها للأسبوع المنتهي في الرابع والعشرون من ديسمبر على تراجع جماعي في أداء مؤشراتها مقارنة مع اقفال الأسبوع الماضي، حيث تراجع مؤشر السوق العام بنسبة 1.3%، ومؤشر السوق الأول بنسبة 1.4%، ومؤشر السوق الرئيسي بنسبة 0.9%. كما تراجع المعدل اليومي لقيمة الأسهم المتداولة بنسبة 34.2% إلى 32.4 مليون د.ك خلال الأسبوع بالمقارنة مع 49.2 مليون د.ك للأسبوع الماضي، وكذلك المعدل اليومي لكمية الأسهم المتداولة بنسبة 24.2% إلي 185 مليون سهم بالمقارنة مع 244 مليون سهم..</a:t>
            </a:r>
            <a:endParaRPr lang="en-US" sz="11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تداولات الأسبوع</a:t>
            </a:r>
          </a:p>
          <a:p>
            <a:pPr algn="justLow" rtl="1">
              <a:lnSpc>
                <a:spcPct val="150000"/>
              </a:lnSpc>
              <a:spcAft>
                <a:spcPts val="800"/>
              </a:spcAft>
            </a:pPr>
            <a:r>
              <a:rPr lang="ar-SA" sz="1100" dirty="0">
                <a:latin typeface="Calibri" panose="020F0502020204030204" pitchFamily="34" charset="0"/>
                <a:ea typeface="Calibri" panose="020F0502020204030204" pitchFamily="34" charset="0"/>
              </a:rPr>
              <a:t>جاء أداء مؤشرات البورصة سلبيا مع نهاية الأسبوع، حيث أقفلت أربعة جلسات في النطاق السلبي، في حين جاء أداء جلسة قبل نهاية الأسبوع ايجابيا،  يُذكر أن كافة مؤشرات البورصة قد افتتحت على فجوة سفلية مطلع جلسة تداول منتصف الأسبوع على أثر تجدد المخاوف بعد ظهور سلالة جديدة من كوفيد 19 والتي اعتبرها البعض أكثر خطورةً وأسرع انتشاراً، مما أصاب كافة الأسواق الإقليمية والعالمية بحالة من الخوف والهلع، حيث شهدت شريحة واسعة من أسهم السوق الأول وكذلك الرئيسي ضغوط بيعية واضحة خلال التعاملات الصباحية من ذات الجلسة، لكنه ومع نهاية الجلسة نجحت مؤشرات البورصة في تقليص خسائرها الصباحية مع عودة الشراء الإنتقائي على عدد محدود من الأسهم.</a:t>
            </a:r>
          </a:p>
          <a:p>
            <a:pPr algn="justLow" rtl="1">
              <a:lnSpc>
                <a:spcPct val="150000"/>
              </a:lnSpc>
              <a:spcAft>
                <a:spcPts val="800"/>
              </a:spcAft>
            </a:pPr>
            <a:r>
              <a:rPr lang="ar-SA" sz="1100" dirty="0">
                <a:latin typeface="Calibri" panose="020F0502020204030204" pitchFamily="34" charset="0"/>
                <a:ea typeface="Calibri" panose="020F0502020204030204" pitchFamily="34" charset="0"/>
              </a:rPr>
              <a:t>الجدير بالذكر أن بورصة الكويت تعيش حالة من تراجع الشهية الإستثمارية إن صح التعبير، مما خلق عزوفا واضحا من قبل المتعاملين تجاه أسهم السوق الأول بشكل عام وأسهم البنوك بشكل خاص، ولعل ارتفاع مؤشر السوق الأول بنحو 1.2%، و ارتفاع مؤشر السوق الرئيسي بنسبة 3.9%، منذ ترقية بورصة الكويت ضمن </a:t>
            </a:r>
            <a:r>
              <a:rPr lang="ar-SA" sz="1100" dirty="0" smtClean="0">
                <a:latin typeface="Calibri" panose="020F0502020204030204" pitchFamily="34" charset="0"/>
                <a:ea typeface="Calibri" panose="020F0502020204030204" pitchFamily="34" charset="0"/>
              </a:rPr>
              <a:t>مؤشر</a:t>
            </a:r>
            <a:r>
              <a:rPr lang="en-US" sz="1100" dirty="0" smtClean="0">
                <a:latin typeface="Calibri" panose="020F0502020204030204" pitchFamily="34" charset="0"/>
                <a:ea typeface="Calibri" panose="020F0502020204030204" pitchFamily="34" charset="0"/>
              </a:rPr>
              <a:t>MSCI </a:t>
            </a:r>
            <a:r>
              <a:rPr lang="ar-SA" sz="1100" dirty="0" smtClean="0">
                <a:latin typeface="Calibri" panose="020F0502020204030204" pitchFamily="34" charset="0"/>
                <a:ea typeface="Calibri" panose="020F0502020204030204" pitchFamily="34" charset="0"/>
              </a:rPr>
              <a:t> للأسواق </a:t>
            </a:r>
            <a:r>
              <a:rPr lang="ar-SA" sz="1100" dirty="0">
                <a:latin typeface="Calibri" panose="020F0502020204030204" pitchFamily="34" charset="0"/>
                <a:ea typeface="Calibri" panose="020F0502020204030204" pitchFamily="34" charset="0"/>
              </a:rPr>
              <a:t>الناشئة في الثلاثون من شهر نوفمبر الماضي وحتى تاريخه، لخير دليل على هذه الحالة، ناهيك عن استقرار أداء قطاع البنوك وعدم تسجيله أي مكاسب سوقية تُذكر خلال ذات الفترة، الأمر الذي انعكس على أداء مؤشر السوق الأول، وجعله يتداول في اتجاه جانبي  منذ أوائل الشهر الجاري تقريبا، هذا بالإضافة إلى تراجع المعدل اليومي وأحجام التداول بالمقارنة مع الأسبوع الماضي بشكل لافت.</a:t>
            </a:r>
          </a:p>
          <a:p>
            <a:pPr algn="justLow" rtl="1">
              <a:lnSpc>
                <a:spcPct val="150000"/>
              </a:lnSpc>
              <a:spcAft>
                <a:spcPts val="800"/>
              </a:spcAft>
            </a:pPr>
            <a:r>
              <a:rPr lang="ar-SA" sz="1100" dirty="0">
                <a:latin typeface="Calibri" panose="020F0502020204030204" pitchFamily="34" charset="0"/>
                <a:ea typeface="Calibri" panose="020F0502020204030204" pitchFamily="34" charset="0"/>
              </a:rPr>
              <a:t>إن انحسار المحفزات الإيجابية في الوقت الراهن في البيانات المالية السنوية للشركات المدرجة، والتي سوف تكون متراجعة بطبيعة الحال، لا يزال يلقىي </a:t>
            </a:r>
            <a:r>
              <a:rPr lang="ar-SA" sz="1100">
                <a:latin typeface="Calibri" panose="020F0502020204030204" pitchFamily="34" charset="0"/>
                <a:ea typeface="Calibri" panose="020F0502020204030204" pitchFamily="34" charset="0"/>
              </a:rPr>
              <a:t>بظلاله </a:t>
            </a:r>
            <a:r>
              <a:rPr lang="ar-SA" sz="1100" smtClean="0">
                <a:latin typeface="Calibri" panose="020F0502020204030204" pitchFamily="34" charset="0"/>
                <a:ea typeface="Calibri" panose="020F0502020204030204" pitchFamily="34" charset="0"/>
              </a:rPr>
              <a:t>على مزاج وسلوك </a:t>
            </a:r>
            <a:r>
              <a:rPr lang="ar-SA" sz="1100" dirty="0" smtClean="0">
                <a:latin typeface="Calibri" panose="020F0502020204030204" pitchFamily="34" charset="0"/>
                <a:ea typeface="Calibri" panose="020F0502020204030204" pitchFamily="34" charset="0"/>
              </a:rPr>
              <a:t>المتعاملين. </a:t>
            </a:r>
            <a:endParaRPr lang="ar-SA" sz="1100" dirty="0">
              <a:latin typeface="Calibri" panose="020F0502020204030204" pitchFamily="34" charset="0"/>
              <a:ea typeface="Calibri" panose="020F0502020204030204" pitchFamily="34" charset="0"/>
            </a:endParaRPr>
          </a:p>
        </p:txBody>
      </p:sp>
      <p:sp>
        <p:nvSpPr>
          <p:cNvPr id="14" name="TextBox 13"/>
          <p:cNvSpPr txBox="1"/>
          <p:nvPr/>
        </p:nvSpPr>
        <p:spPr>
          <a:xfrm>
            <a:off x="152400" y="2730761"/>
            <a:ext cx="6591300"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ملخص أداء السوق خلال الأسبوع </a:t>
            </a:r>
            <a:endParaRPr lang="en-US" sz="1200" b="1" dirty="0" smtClean="0">
              <a:solidFill>
                <a:schemeClr val="bg1"/>
              </a:solidFill>
              <a:cs typeface="+mj-cs"/>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2965323289"/>
              </p:ext>
            </p:extLst>
          </p:nvPr>
        </p:nvGraphicFramePr>
        <p:xfrm>
          <a:off x="1733550" y="1189038"/>
          <a:ext cx="5029200" cy="1371600"/>
        </p:xfrm>
        <a:graphic>
          <a:graphicData uri="http://schemas.openxmlformats.org/presentationml/2006/ole">
            <mc:AlternateContent xmlns:mc="http://schemas.openxmlformats.org/markup-compatibility/2006">
              <mc:Choice xmlns:v="urn:schemas-microsoft-com:vml" Requires="v">
                <p:oleObj spid="_x0000_s131781" name="Worksheet" r:id="rId5" imgW="5029200" imgH="1371600" progId="Excel.Sheet.12">
                  <p:link updateAutomatic="1"/>
                </p:oleObj>
              </mc:Choice>
              <mc:Fallback>
                <p:oleObj name="Worksheet" r:id="rId5" imgW="5029200" imgH="1371600" progId="Excel.Sheet.12">
                  <p:link updateAutomatic="1"/>
                  <p:pic>
                    <p:nvPicPr>
                      <p:cNvPr id="0" name=""/>
                      <p:cNvPicPr/>
                      <p:nvPr/>
                    </p:nvPicPr>
                    <p:blipFill>
                      <a:blip r:embed="rId6"/>
                      <a:stretch>
                        <a:fillRect/>
                      </a:stretch>
                    </p:blipFill>
                    <p:spPr>
                      <a:xfrm>
                        <a:off x="1733550" y="1189038"/>
                        <a:ext cx="5029200" cy="1371600"/>
                      </a:xfrm>
                      <a:prstGeom prst="rect">
                        <a:avLst/>
                      </a:prstGeom>
                    </p:spPr>
                  </p:pic>
                </p:oleObj>
              </mc:Fallback>
            </mc:AlternateContent>
          </a:graphicData>
        </a:graphic>
      </p:graphicFrame>
    </p:spTree>
    <p:extLst>
      <p:ext uri="{BB962C8B-B14F-4D97-AF65-F5344CB8AC3E}">
        <p14:creationId xmlns:p14="http://schemas.microsoft.com/office/powerpoint/2010/main" val="2378716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2</a:t>
            </a:fld>
            <a:endParaRPr lang="en-US" dirty="0"/>
          </a:p>
        </p:txBody>
      </p:sp>
      <p:sp>
        <p:nvSpPr>
          <p:cNvPr id="9" name="Rectangle 8"/>
          <p:cNvSpPr/>
          <p:nvPr/>
        </p:nvSpPr>
        <p:spPr>
          <a:xfrm>
            <a:off x="167306" y="1411097"/>
            <a:ext cx="6591300" cy="6655668"/>
          </a:xfrm>
          <a:prstGeom prst="rect">
            <a:avLst/>
          </a:prstGeom>
          <a:solidFill>
            <a:schemeClr val="bg1">
              <a:lumMod val="95000"/>
            </a:schemeClr>
          </a:solidFill>
        </p:spPr>
        <p:txBody>
          <a:bodyPr wrap="square">
            <a:spAutoFit/>
          </a:bodyPr>
          <a:lstStyle/>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أهم </a:t>
            </a:r>
            <a:r>
              <a:rPr lang="ar-SA" sz="1100" b="1" u="sng" dirty="0">
                <a:latin typeface="Calibri" panose="020F0502020204030204" pitchFamily="34" charset="0"/>
                <a:ea typeface="Calibri" panose="020F0502020204030204" pitchFamily="34" charset="0"/>
                <a:cs typeface="Calibri" panose="020F0502020204030204" pitchFamily="34" charset="0"/>
              </a:rPr>
              <a:t>افصاحات الشركات خلال </a:t>
            </a:r>
            <a:r>
              <a:rPr lang="ar-SA" sz="1100" b="1" u="sng" dirty="0" smtClean="0">
                <a:latin typeface="Calibri" panose="020F0502020204030204" pitchFamily="34" charset="0"/>
                <a:ea typeface="Calibri" panose="020F0502020204030204" pitchFamily="34" charset="0"/>
                <a:cs typeface="Calibri" panose="020F0502020204030204" pitchFamily="34" charset="0"/>
              </a:rPr>
              <a:t>الفترة</a:t>
            </a:r>
            <a:endParaRPr lang="en-US" sz="1100" dirty="0"/>
          </a:p>
          <a:p>
            <a:pPr marL="342900" lvl="0" indent="-342900" algn="justLow" rtl="1">
              <a:lnSpc>
                <a:spcPct val="150000"/>
              </a:lnSpc>
              <a:spcAft>
                <a:spcPts val="800"/>
              </a:spcAft>
              <a:buFont typeface="Wingdings" panose="05000000000000000000" pitchFamily="2" charset="2"/>
              <a:buChar char=""/>
            </a:pPr>
            <a:r>
              <a:rPr lang="ar-SA" sz="1050" dirty="0">
                <a:latin typeface="Arial" panose="020B0604020202020204" pitchFamily="34" charset="0"/>
                <a:ea typeface="Calibri" panose="020F0502020204030204" pitchFamily="34" charset="0"/>
              </a:rPr>
              <a:t>مجلس إدارة البنك الأهلي المتحد – البحرين – سوف يجتمع يوم الأثنين الموافق 22 فبراير 2021، لعرض البيانات المالية للسنة المنتهية في </a:t>
            </a:r>
            <a:r>
              <a:rPr lang="ar-SA" sz="1050" dirty="0" smtClean="0">
                <a:latin typeface="Arial" panose="020B0604020202020204" pitchFamily="34" charset="0"/>
                <a:ea typeface="Calibri" panose="020F0502020204030204" pitchFamily="34" charset="0"/>
              </a:rPr>
              <a:t>31/12/2020.</a:t>
            </a:r>
            <a:endParaRPr lang="en-US" sz="1050" dirty="0">
              <a:latin typeface="Arial" panose="020B0604020202020204" pitchFamily="34" charset="0"/>
              <a:ea typeface="Calibri" panose="020F0502020204030204" pitchFamily="34" charset="0"/>
            </a:endParaRPr>
          </a:p>
          <a:p>
            <a:pPr marL="342900" lvl="0" indent="-342900" algn="justLow" rtl="1">
              <a:lnSpc>
                <a:spcPct val="150000"/>
              </a:lnSpc>
              <a:spcAft>
                <a:spcPts val="800"/>
              </a:spcAft>
              <a:buFont typeface="Wingdings" panose="05000000000000000000" pitchFamily="2" charset="2"/>
              <a:buChar char=""/>
            </a:pPr>
            <a:r>
              <a:rPr lang="ar-SA" sz="1050" dirty="0">
                <a:latin typeface="Arial" panose="020B0604020202020204" pitchFamily="34" charset="0"/>
                <a:ea typeface="Calibri" panose="020F0502020204030204" pitchFamily="34" charset="0"/>
              </a:rPr>
              <a:t>أفادت شركة أجيليتي للمخازن العمومية، بأنها وقعت من خلال شركتها التابعة في جمهورية مصر العربية على عقد إدارة وتشغيل مشروع جسور، لمدة ثلاث </a:t>
            </a:r>
            <a:r>
              <a:rPr lang="ar-SA" sz="1050" dirty="0" smtClean="0">
                <a:latin typeface="Arial" panose="020B0604020202020204" pitchFamily="34" charset="0"/>
                <a:ea typeface="Calibri" panose="020F0502020204030204" pitchFamily="34" charset="0"/>
              </a:rPr>
              <a:t>سنوات قابلة </a:t>
            </a:r>
            <a:r>
              <a:rPr lang="ar-SA" sz="1050" dirty="0">
                <a:latin typeface="Arial" panose="020B0604020202020204" pitchFamily="34" charset="0"/>
                <a:ea typeface="Calibri" panose="020F0502020204030204" pitchFamily="34" charset="0"/>
              </a:rPr>
              <a:t>للتجديد، وأشارت أجيليتي أنه لا يمكن تقييم الأثر المالي حاليا.</a:t>
            </a:r>
            <a:endParaRPr lang="en-US" sz="1050" dirty="0">
              <a:latin typeface="Arial" panose="020B0604020202020204" pitchFamily="34" charset="0"/>
              <a:ea typeface="Calibri" panose="020F0502020204030204" pitchFamily="34" charset="0"/>
            </a:endParaRPr>
          </a:p>
          <a:p>
            <a:pPr marL="342900" lvl="0" indent="-342900" algn="justLow" rtl="1">
              <a:lnSpc>
                <a:spcPct val="150000"/>
              </a:lnSpc>
              <a:spcAft>
                <a:spcPts val="800"/>
              </a:spcAft>
              <a:buFont typeface="Wingdings" panose="05000000000000000000" pitchFamily="2" charset="2"/>
              <a:buChar char=""/>
            </a:pPr>
            <a:r>
              <a:rPr lang="ar-SA" sz="1050" dirty="0">
                <a:latin typeface="Arial" panose="020B0604020202020204" pitchFamily="34" charset="0"/>
                <a:ea typeface="Calibri" panose="020F0502020204030204" pitchFamily="34" charset="0"/>
              </a:rPr>
              <a:t>وافقت بورصة الكويت على تسجيل شركة بيتك كابيتال للإستثمار لمزاولة نشاط صانع سوق اعتبارا من يوم الأثنين الموافق 21/12/2020، وذلك على وحدات صندوق بيتك كابيتال ريت. </a:t>
            </a:r>
            <a:endParaRPr lang="en-US" sz="1050" dirty="0">
              <a:latin typeface="Arial" panose="020B0604020202020204" pitchFamily="34" charset="0"/>
              <a:ea typeface="Calibri" panose="020F0502020204030204" pitchFamily="34" charset="0"/>
            </a:endParaRPr>
          </a:p>
          <a:p>
            <a:pPr marL="342900" lvl="0" indent="-342900" algn="justLow" rtl="1">
              <a:lnSpc>
                <a:spcPct val="150000"/>
              </a:lnSpc>
              <a:spcAft>
                <a:spcPts val="800"/>
              </a:spcAft>
              <a:buFont typeface="Wingdings" panose="05000000000000000000" pitchFamily="2" charset="2"/>
              <a:buChar char=""/>
            </a:pPr>
            <a:r>
              <a:rPr lang="ar-SA" sz="1050" dirty="0">
                <a:latin typeface="Arial" panose="020B0604020202020204" pitchFamily="34" charset="0"/>
                <a:ea typeface="Calibri" panose="020F0502020204030204" pitchFamily="34" charset="0"/>
              </a:rPr>
              <a:t>بلغت خسائر شركة ألافكو لتمويل شراء وتأجير الطائرات 9.8 مليون د.ك وذلك عن السنة المالية المنتهية في 30 سبتمبر 2020، بالمقارنة مع أرباح بمقدار 17.7 مليون د.ك للعام الماضي.</a:t>
            </a:r>
            <a:endParaRPr lang="en-US" sz="1050" dirty="0">
              <a:latin typeface="Arial" panose="020B0604020202020204" pitchFamily="34" charset="0"/>
              <a:ea typeface="Calibri" panose="020F0502020204030204" pitchFamily="34" charset="0"/>
            </a:endParaRPr>
          </a:p>
          <a:p>
            <a:pPr marL="342900" lvl="0" indent="-342900" algn="justLow" rtl="1">
              <a:lnSpc>
                <a:spcPct val="150000"/>
              </a:lnSpc>
              <a:spcAft>
                <a:spcPts val="800"/>
              </a:spcAft>
              <a:buFont typeface="Wingdings" panose="05000000000000000000" pitchFamily="2" charset="2"/>
              <a:buChar char=""/>
            </a:pPr>
            <a:r>
              <a:rPr lang="ar-SA" sz="1050" dirty="0">
                <a:latin typeface="Arial" panose="020B0604020202020204" pitchFamily="34" charset="0"/>
                <a:ea typeface="Calibri" panose="020F0502020204030204" pitchFamily="34" charset="0"/>
              </a:rPr>
              <a:t>حازت شركة الصناعات الهندسية الثقيلة وبناء السفن عن حصولها على أقل الأسعار في مناقصة لصالح مؤسسة الموانئ الكويتية  بقيمة 1.8 مليون د.ك ولمدة إثني عشرا شهرا.</a:t>
            </a:r>
            <a:endParaRPr lang="en-US" sz="1050" dirty="0">
              <a:latin typeface="Arial" panose="020B0604020202020204" pitchFamily="34" charset="0"/>
              <a:ea typeface="Calibri" panose="020F0502020204030204" pitchFamily="34" charset="0"/>
            </a:endParaRPr>
          </a:p>
          <a:p>
            <a:pPr marL="342900" lvl="0" indent="-342900" algn="justLow" rtl="1">
              <a:lnSpc>
                <a:spcPct val="150000"/>
              </a:lnSpc>
              <a:spcAft>
                <a:spcPts val="800"/>
              </a:spcAft>
              <a:buFont typeface="Wingdings" panose="05000000000000000000" pitchFamily="2" charset="2"/>
              <a:buChar char=""/>
            </a:pPr>
            <a:r>
              <a:rPr lang="ar-SA" sz="1050" dirty="0">
                <a:latin typeface="Arial" panose="020B0604020202020204" pitchFamily="34" charset="0"/>
                <a:ea typeface="Calibri" panose="020F0502020204030204" pitchFamily="34" charset="0"/>
              </a:rPr>
              <a:t>حازت الشركة الوطنية للتنظيف على المناقصة الخاصة بمعالجة والتخلص من النفايات الصناعية، لصالح الشركة الكويتية للصناعات البترولية المتكاملة بقيمة 2 مليون د.ك تقريبا ولمدة اربع سنوات.</a:t>
            </a:r>
            <a:endParaRPr lang="en-US" sz="1050" dirty="0">
              <a:latin typeface="Arial" panose="020B0604020202020204" pitchFamily="34" charset="0"/>
              <a:ea typeface="Calibri" panose="020F0502020204030204" pitchFamily="34" charset="0"/>
            </a:endParaRPr>
          </a:p>
          <a:p>
            <a:pPr marL="342900" lvl="0" indent="-342900" algn="justLow" rtl="1">
              <a:lnSpc>
                <a:spcPct val="150000"/>
              </a:lnSpc>
              <a:spcAft>
                <a:spcPts val="800"/>
              </a:spcAft>
              <a:buFont typeface="Wingdings" panose="05000000000000000000" pitchFamily="2" charset="2"/>
              <a:buChar char=""/>
            </a:pPr>
            <a:r>
              <a:rPr lang="ar-SA" sz="1050" dirty="0">
                <a:latin typeface="Arial" panose="020B0604020202020204" pitchFamily="34" charset="0"/>
                <a:ea typeface="Calibri" panose="020F0502020204030204" pitchFamily="34" charset="0"/>
              </a:rPr>
              <a:t>أكد صندوق بيتك ريت أن تاريخ حيازة السهم لإستحقاقات الأسهم </a:t>
            </a:r>
            <a:r>
              <a:rPr lang="ar-SA" sz="1050" dirty="0" smtClean="0">
                <a:latin typeface="Arial" panose="020B0604020202020204" pitchFamily="34" charset="0"/>
                <a:ea typeface="Calibri" panose="020F0502020204030204" pitchFamily="34" charset="0"/>
              </a:rPr>
              <a:t>هو </a:t>
            </a:r>
            <a:r>
              <a:rPr lang="ar-SA" sz="1050" dirty="0">
                <a:latin typeface="Arial" panose="020B0604020202020204" pitchFamily="34" charset="0"/>
                <a:ea typeface="Calibri" panose="020F0502020204030204" pitchFamily="34" charset="0"/>
              </a:rPr>
              <a:t>يوم الخميس الموافق 24 من الشهر الجاري. </a:t>
            </a:r>
            <a:endParaRPr lang="en-US" sz="1050" dirty="0">
              <a:latin typeface="Arial" panose="020B0604020202020204" pitchFamily="34" charset="0"/>
              <a:ea typeface="Calibri" panose="020F0502020204030204" pitchFamily="34" charset="0"/>
            </a:endParaRPr>
          </a:p>
          <a:p>
            <a:pPr marL="342900" lvl="0" indent="-342900" algn="justLow" rtl="1">
              <a:lnSpc>
                <a:spcPct val="150000"/>
              </a:lnSpc>
              <a:spcAft>
                <a:spcPts val="800"/>
              </a:spcAft>
              <a:buFont typeface="Wingdings" panose="05000000000000000000" pitchFamily="2" charset="2"/>
              <a:buChar char=""/>
            </a:pPr>
            <a:r>
              <a:rPr lang="ar-SA" sz="1050" dirty="0">
                <a:latin typeface="Arial" panose="020B0604020202020204" pitchFamily="34" charset="0"/>
                <a:ea typeface="Calibri" panose="020F0502020204030204" pitchFamily="34" charset="0"/>
              </a:rPr>
              <a:t>قامت شركة نور للإستثمار المالي بتسديد مبكر  لمبلغ وقدره 0.5 مليون د.ك لصالح الشركة الأم.</a:t>
            </a:r>
            <a:endParaRPr lang="en-US" sz="1050" dirty="0">
              <a:latin typeface="Arial" panose="020B0604020202020204" pitchFamily="34" charset="0"/>
              <a:ea typeface="Calibri" panose="020F0502020204030204" pitchFamily="34" charset="0"/>
            </a:endParaRPr>
          </a:p>
          <a:p>
            <a:pPr marL="342900" lvl="0" indent="-342900" algn="justLow" rtl="1">
              <a:lnSpc>
                <a:spcPct val="150000"/>
              </a:lnSpc>
              <a:spcAft>
                <a:spcPts val="800"/>
              </a:spcAft>
              <a:buFont typeface="Wingdings" panose="05000000000000000000" pitchFamily="2" charset="2"/>
              <a:buChar char=""/>
            </a:pPr>
            <a:r>
              <a:rPr lang="ar-SA" sz="1050" dirty="0" smtClean="0">
                <a:latin typeface="Arial" panose="020B0604020202020204" pitchFamily="34" charset="0"/>
                <a:ea typeface="Calibri" panose="020F0502020204030204" pitchFamily="34" charset="0"/>
              </a:rPr>
              <a:t>أفادت </a:t>
            </a:r>
            <a:r>
              <a:rPr lang="ar-SA" sz="1050" dirty="0">
                <a:latin typeface="Arial" panose="020B0604020202020204" pitchFamily="34" charset="0"/>
                <a:ea typeface="Calibri" panose="020F0502020204030204" pitchFamily="34" charset="0"/>
              </a:rPr>
              <a:t>شركة الصالحية العقارية، بأنها قامت بتوقيع اتفاقية صانع سوق مع </a:t>
            </a:r>
            <a:r>
              <a:rPr lang="ar-SA" sz="1050">
                <a:latin typeface="Arial" panose="020B0604020202020204" pitchFamily="34" charset="0"/>
                <a:ea typeface="Calibri" panose="020F0502020204030204" pitchFamily="34" charset="0"/>
              </a:rPr>
              <a:t>شركة </a:t>
            </a:r>
            <a:r>
              <a:rPr lang="ar-SA" sz="1050" smtClean="0">
                <a:latin typeface="Arial" panose="020B0604020202020204" pitchFamily="34" charset="0"/>
                <a:ea typeface="Calibri" panose="020F0502020204030204" pitchFamily="34" charset="0"/>
              </a:rPr>
              <a:t>ثروة </a:t>
            </a:r>
            <a:r>
              <a:rPr lang="ar-SA" sz="1050" dirty="0">
                <a:latin typeface="Arial" panose="020B0604020202020204" pitchFamily="34" charset="0"/>
                <a:ea typeface="Calibri" panose="020F0502020204030204" pitchFamily="34" charset="0"/>
              </a:rPr>
              <a:t>للإستثمار</a:t>
            </a:r>
            <a:r>
              <a:rPr lang="ar-SA" sz="1050" dirty="0" smtClean="0">
                <a:latin typeface="Arial" panose="020B0604020202020204" pitchFamily="34" charset="0"/>
                <a:ea typeface="Calibri" panose="020F0502020204030204" pitchFamily="34" charset="0"/>
              </a:rPr>
              <a:t>، </a:t>
            </a:r>
            <a:r>
              <a:rPr lang="ar-SA" sz="1050" dirty="0">
                <a:latin typeface="Arial" panose="020B0604020202020204" pitchFamily="34" charset="0"/>
                <a:ea typeface="Calibri" panose="020F0502020204030204" pitchFamily="34" charset="0"/>
              </a:rPr>
              <a:t>إعتبارا من أول يناير2021.</a:t>
            </a:r>
            <a:endParaRPr lang="en-US" sz="1050" dirty="0">
              <a:latin typeface="Arial" panose="020B0604020202020204" pitchFamily="34" charset="0"/>
              <a:ea typeface="Calibri" panose="020F0502020204030204" pitchFamily="34" charset="0"/>
            </a:endParaRPr>
          </a:p>
          <a:p>
            <a:pPr marL="342900" lvl="0" indent="-342900" algn="justLow" rtl="1">
              <a:lnSpc>
                <a:spcPct val="150000"/>
              </a:lnSpc>
              <a:spcAft>
                <a:spcPts val="800"/>
              </a:spcAft>
              <a:buFont typeface="Wingdings" panose="05000000000000000000" pitchFamily="2" charset="2"/>
              <a:buChar char=""/>
            </a:pPr>
            <a:r>
              <a:rPr lang="ar-SA" sz="1050" dirty="0">
                <a:latin typeface="Arial" panose="020B0604020202020204" pitchFamily="34" charset="0"/>
                <a:ea typeface="Calibri" panose="020F0502020204030204" pitchFamily="34" charset="0"/>
              </a:rPr>
              <a:t>قامت وكالة التصنيف العالمية فيتش بتثبيت التصنيف الإئتماني طويل الأجل لبنك الكويت الدولي عند</a:t>
            </a:r>
            <a:r>
              <a:rPr lang="en-US" sz="1050" dirty="0">
                <a:latin typeface="Arial" panose="020B0604020202020204" pitchFamily="34" charset="0"/>
                <a:ea typeface="Calibri" panose="020F0502020204030204" pitchFamily="34" charset="0"/>
              </a:rPr>
              <a:t>A+</a:t>
            </a:r>
            <a:r>
              <a:rPr lang="ar-SA" sz="1050" dirty="0">
                <a:latin typeface="Arial" panose="020B0604020202020204" pitchFamily="34" charset="0"/>
                <a:ea typeface="Calibri" panose="020F0502020204030204" pitchFamily="34" charset="0"/>
              </a:rPr>
              <a:t> مع نظرة مستقبلية مستقرة.</a:t>
            </a:r>
            <a:endParaRPr lang="en-US" sz="1050" dirty="0">
              <a:latin typeface="Arial" panose="020B0604020202020204" pitchFamily="34" charset="0"/>
              <a:ea typeface="Calibri" panose="020F0502020204030204" pitchFamily="34" charset="0"/>
            </a:endParaRPr>
          </a:p>
          <a:p>
            <a:pPr algn="justLow" rtl="1">
              <a:lnSpc>
                <a:spcPct val="150000"/>
              </a:lnSpc>
              <a:spcAft>
                <a:spcPts val="800"/>
              </a:spcAft>
            </a:pPr>
            <a:r>
              <a:rPr lang="ar-SA" sz="1200" b="1" u="sng" dirty="0" smtClean="0"/>
              <a:t>أسعار </a:t>
            </a:r>
            <a:r>
              <a:rPr lang="ar-SA" sz="1200" b="1" u="sng" dirty="0"/>
              <a:t>النفط </a:t>
            </a:r>
            <a:endParaRPr lang="ar-SA" sz="1200" b="1" u="sng" dirty="0" smtClean="0">
              <a:latin typeface="Calibri" panose="020F0502020204030204" pitchFamily="34" charset="0"/>
              <a:ea typeface="Calibri" panose="020F0502020204030204" pitchFamily="34" charset="0"/>
              <a:cs typeface="Calibri" panose="020F0502020204030204" pitchFamily="34" charset="0"/>
            </a:endParaRPr>
          </a:p>
          <a:p>
            <a:pPr algn="justLow" rtl="1">
              <a:lnSpc>
                <a:spcPct val="150000"/>
              </a:lnSpc>
              <a:spcAft>
                <a:spcPts val="800"/>
              </a:spcAft>
            </a:pPr>
            <a:r>
              <a:rPr lang="ar-SA" sz="1000" dirty="0">
                <a:latin typeface="Calibri" panose="020F0502020204030204" pitchFamily="34" charset="0"/>
                <a:ea typeface="Calibri" panose="020F0502020204030204" pitchFamily="34" charset="0"/>
              </a:rPr>
              <a:t>تراجعت أسعار خام النفط مع نهاية الأسبوع، بعد سلسلة من الإرتفاعات على مدار سبعة اسابيع متتالية، ويأتي هذه التراجع في ظل ظهور سلالة جديدة لكوفيد 19 في المملكة المتحدة، حيث انخفض خام برنت خلال التعاملات الصباحية لجلسة مطلع الأسبوع بنحو 5.8% إلى مستوى 49.20 دولار أمريكي، وذلك قبل أن يقلص خسائره مع نهاية الجلسة إلى 2.6%، كما نجح خام </a:t>
            </a:r>
            <a:r>
              <a:rPr lang="ar-SA" sz="1000" dirty="0" smtClean="0">
                <a:latin typeface="Calibri" panose="020F0502020204030204" pitchFamily="34" charset="0"/>
                <a:ea typeface="Calibri" panose="020F0502020204030204" pitchFamily="34" charset="0"/>
              </a:rPr>
              <a:t>برنت </a:t>
            </a:r>
            <a:r>
              <a:rPr lang="ar-SA" sz="1000" dirty="0">
                <a:latin typeface="Calibri" panose="020F0502020204030204" pitchFamily="34" charset="0"/>
                <a:ea typeface="Calibri" panose="020F0502020204030204" pitchFamily="34" charset="0"/>
              </a:rPr>
              <a:t>في القفز </a:t>
            </a:r>
            <a:r>
              <a:rPr lang="ar-SA" sz="1000" dirty="0" smtClean="0">
                <a:latin typeface="Calibri" panose="020F0502020204030204" pitchFamily="34" charset="0"/>
                <a:ea typeface="Calibri" panose="020F0502020204030204" pitchFamily="34" charset="0"/>
              </a:rPr>
              <a:t>مجددا </a:t>
            </a:r>
            <a:r>
              <a:rPr lang="ar-SA" sz="1000" dirty="0">
                <a:latin typeface="Calibri" panose="020F0502020204030204" pitchFamily="34" charset="0"/>
                <a:ea typeface="Calibri" panose="020F0502020204030204" pitchFamily="34" charset="0"/>
              </a:rPr>
              <a:t>فوق مستوى ال 50 دولار أمريكي مدعوما بتراجع مخزونات النفط الأمريكية بمقدار 0.6 مليون برميل خلال الأسبوع المنتهي في الثامن عشر من الشهر الجاري، وفقا لما أشارت إليه إدارة معلومات الطاقة الأمريكية</a:t>
            </a:r>
            <a:r>
              <a:rPr lang="ar-SA" sz="1000" dirty="0" smtClean="0">
                <a:latin typeface="Calibri" panose="020F0502020204030204" pitchFamily="34" charset="0"/>
                <a:ea typeface="Calibri" panose="020F0502020204030204" pitchFamily="34" charset="0"/>
              </a:rPr>
              <a:t>.</a:t>
            </a:r>
            <a:endParaRPr lang="en-US" sz="1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4" name="TextBox 13"/>
          <p:cNvSpPr txBox="1"/>
          <p:nvPr/>
        </p:nvSpPr>
        <p:spPr>
          <a:xfrm>
            <a:off x="167306" y="1184716"/>
            <a:ext cx="6576394" cy="184666"/>
          </a:xfrm>
          <a:prstGeom prst="rect">
            <a:avLst/>
          </a:prstGeom>
          <a:solidFill>
            <a:srgbClr val="963634"/>
          </a:solidFill>
        </p:spPr>
        <p:txBody>
          <a:bodyPr wrap="square" lIns="0" tIns="0" rIns="0" bIns="0" rtlCol="0">
            <a:spAutoFit/>
          </a:bodyPr>
          <a:lstStyle/>
          <a:p>
            <a:pPr algn="ctr"/>
            <a:r>
              <a:rPr lang="ar-SA" sz="1200" b="1" dirty="0" smtClean="0">
                <a:solidFill>
                  <a:schemeClr val="bg1"/>
                </a:solidFill>
                <a:cs typeface="+mj-cs"/>
              </a:rPr>
              <a:t>تابع مل</a:t>
            </a:r>
            <a:r>
              <a:rPr lang="ar-KW" sz="1200" b="1" dirty="0" smtClean="0">
                <a:solidFill>
                  <a:schemeClr val="bg1"/>
                </a:solidFill>
                <a:cs typeface="+mj-cs"/>
              </a:rPr>
              <a:t>خص أداء السوق خلال الأسبوع </a:t>
            </a:r>
            <a:endParaRPr lang="en-US" sz="1200" b="1" dirty="0" smtClean="0">
              <a:solidFill>
                <a:schemeClr val="bg1"/>
              </a:solidFill>
              <a:cs typeface="+mj-cs"/>
            </a:endParaRPr>
          </a:p>
        </p:txBody>
      </p:sp>
    </p:spTree>
    <p:extLst>
      <p:ext uri="{BB962C8B-B14F-4D97-AF65-F5344CB8AC3E}">
        <p14:creationId xmlns:p14="http://schemas.microsoft.com/office/powerpoint/2010/main" val="3764905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txBox="1">
            <a:spLocks/>
          </p:cNvSpPr>
          <p:nvPr/>
        </p:nvSpPr>
        <p:spPr>
          <a:xfrm>
            <a:off x="4343400" y="862586"/>
            <a:ext cx="2456363" cy="256028"/>
          </a:xfrm>
          <a:prstGeom prst="rect">
            <a:avLst/>
          </a:prstGeom>
        </p:spPr>
        <p:txBody>
          <a:bodyPr>
            <a:normAutofit fontScale="82500" lnSpcReduction="20000"/>
          </a:bodyPr>
          <a:lstStyle>
            <a:lvl1pPr algn="l" defTabSz="685857"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ar-SA" sz="1800" dirty="0" smtClean="0"/>
              <a:t>مؤشرات قطاعات </a:t>
            </a:r>
            <a:r>
              <a:rPr lang="ar-KW" sz="1800" dirty="0" smtClean="0"/>
              <a:t>بورصة </a:t>
            </a:r>
            <a:r>
              <a:rPr lang="ar-SA" sz="1800" dirty="0" smtClean="0"/>
              <a:t>الكويت</a:t>
            </a:r>
            <a:endParaRPr lang="en-GB" sz="1800" dirty="0"/>
          </a:p>
        </p:txBody>
      </p:sp>
      <p:cxnSp>
        <p:nvCxnSpPr>
          <p:cNvPr id="4" name="Straight Connector 3"/>
          <p:cNvCxnSpPr/>
          <p:nvPr/>
        </p:nvCxnSpPr>
        <p:spPr>
          <a:xfrm>
            <a:off x="0" y="1143000"/>
            <a:ext cx="6858000" cy="0"/>
          </a:xfrm>
          <a:prstGeom prst="line">
            <a:avLst/>
          </a:prstGeom>
        </p:spPr>
        <p:style>
          <a:lnRef idx="1">
            <a:schemeClr val="dk1"/>
          </a:lnRef>
          <a:fillRef idx="0">
            <a:schemeClr val="dk1"/>
          </a:fillRef>
          <a:effectRef idx="0">
            <a:schemeClr val="dk1"/>
          </a:effectRef>
          <a:fontRef idx="minor">
            <a:schemeClr val="tx1"/>
          </a:fontRef>
        </p:style>
      </p:cxnSp>
      <p:sp>
        <p:nvSpPr>
          <p:cNvPr id="9" name="Slide Number Placeholder 8"/>
          <p:cNvSpPr>
            <a:spLocks noGrp="1"/>
          </p:cNvSpPr>
          <p:nvPr>
            <p:ph type="sldNum" sz="quarter" idx="12"/>
          </p:nvPr>
        </p:nvSpPr>
        <p:spPr/>
        <p:txBody>
          <a:bodyPr/>
          <a:lstStyle/>
          <a:p>
            <a:fld id="{87137B89-8CE1-40D6-81D6-7E13319A8EB3}" type="slidenum">
              <a:rPr lang="en-US" smtClean="0"/>
              <a:t>3</a:t>
            </a:fld>
            <a:endParaRPr lang="en-US" dirty="0"/>
          </a:p>
        </p:txBody>
      </p:sp>
      <p:sp>
        <p:nvSpPr>
          <p:cNvPr id="12" name="Rectangle 11"/>
          <p:cNvSpPr/>
          <p:nvPr/>
        </p:nvSpPr>
        <p:spPr>
          <a:xfrm>
            <a:off x="5016137" y="1161738"/>
            <a:ext cx="1727563" cy="4272412"/>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r>
              <a:rPr lang="ar-SA" sz="1000" dirty="0"/>
              <a:t>أ</a:t>
            </a:r>
            <a:r>
              <a:rPr lang="ar-SA" sz="1000" dirty="0" smtClean="0"/>
              <a:t>غ</a:t>
            </a:r>
            <a:r>
              <a:rPr lang="ar-KW" sz="1000" dirty="0" smtClean="0"/>
              <a:t>لقت</a:t>
            </a:r>
            <a:r>
              <a:rPr lang="ar-SA" sz="1000" dirty="0" smtClean="0"/>
              <a:t> </a:t>
            </a:r>
            <a:r>
              <a:rPr lang="ar-KW" sz="1000" dirty="0" smtClean="0"/>
              <a:t>مؤشرات</a:t>
            </a:r>
            <a:r>
              <a:rPr lang="ar-SA" sz="1000" dirty="0" smtClean="0"/>
              <a:t> </a:t>
            </a:r>
            <a:r>
              <a:rPr lang="ar-SA" sz="1000" dirty="0"/>
              <a:t>قطاعات السوق </a:t>
            </a:r>
            <a:r>
              <a:rPr lang="ar-KW" sz="1000" dirty="0" smtClean="0"/>
              <a:t>على</a:t>
            </a:r>
            <a:r>
              <a:rPr lang="ar-SA" sz="1000" dirty="0" smtClean="0"/>
              <a:t> تباين خلال </a:t>
            </a:r>
            <a:r>
              <a:rPr lang="ar-KW" sz="1000" dirty="0" smtClean="0"/>
              <a:t>تداولات الأسبوع </a:t>
            </a:r>
            <a:r>
              <a:rPr lang="ar-KW" sz="1000" dirty="0"/>
              <a:t>مقارنة مع </a:t>
            </a:r>
            <a:r>
              <a:rPr lang="ar-KW" sz="1000" dirty="0" smtClean="0"/>
              <a:t>الأسبوع الماضي</a:t>
            </a:r>
            <a:r>
              <a:rPr lang="ar-SA" sz="1000" dirty="0" smtClean="0"/>
              <a:t>، حيث جاء في صدارة الرابحين قطاع</a:t>
            </a:r>
            <a:r>
              <a:rPr lang="ar-SA" sz="1000" dirty="0"/>
              <a:t> </a:t>
            </a:r>
            <a:r>
              <a:rPr lang="ar-SA" sz="1000" dirty="0" smtClean="0"/>
              <a:t>التأمين بنسبة </a:t>
            </a:r>
            <a:r>
              <a:rPr lang="ar-SA" sz="1000" dirty="0" smtClean="0"/>
              <a:t>3.7%، </a:t>
            </a:r>
            <a:r>
              <a:rPr lang="ar-SA" sz="1000" dirty="0" smtClean="0"/>
              <a:t>تلاه قطاع </a:t>
            </a:r>
            <a:r>
              <a:rPr lang="ar-SA" sz="1000" dirty="0" smtClean="0"/>
              <a:t>المواد الأساسية بنسبة 1%، </a:t>
            </a:r>
            <a:r>
              <a:rPr lang="ar-SA" sz="1000" dirty="0" smtClean="0"/>
              <a:t>في حين كان أول الخاسرين قطاع </a:t>
            </a:r>
            <a:r>
              <a:rPr lang="ar-SA" sz="1000" dirty="0" smtClean="0"/>
              <a:t>النفط والغاز بنسبة 3.9%، </a:t>
            </a:r>
            <a:r>
              <a:rPr lang="ar-SA" sz="1000" dirty="0" smtClean="0"/>
              <a:t>ثم قطاع </a:t>
            </a:r>
            <a:r>
              <a:rPr lang="ar-SA" sz="1000" dirty="0" smtClean="0"/>
              <a:t>الخدمات الإستهلاكية </a:t>
            </a:r>
            <a:r>
              <a:rPr lang="ar-SA" sz="1000" dirty="0" smtClean="0"/>
              <a:t>بنسبة </a:t>
            </a:r>
            <a:r>
              <a:rPr lang="ar-SA" sz="1000" dirty="0" smtClean="0"/>
              <a:t>3.5%.</a:t>
            </a:r>
            <a:endParaRPr lang="ar-SA" sz="1000" dirty="0" smtClean="0"/>
          </a:p>
          <a:p>
            <a:pPr marL="0" lvl="2" algn="justLow" rtl="1">
              <a:buClr>
                <a:prstClr val="black"/>
              </a:buClr>
              <a:defRPr/>
            </a:pPr>
            <a:endParaRPr lang="ar-KW" sz="1000" dirty="0"/>
          </a:p>
          <a:p>
            <a:pPr marL="171450" lvl="2" indent="-171450" algn="justLow" rtl="1">
              <a:buClr>
                <a:prstClr val="black"/>
              </a:buClr>
              <a:buFont typeface="Arial" panose="020B0604020202020204" pitchFamily="34" charset="0"/>
              <a:buChar char="•"/>
              <a:defRPr/>
            </a:pPr>
            <a:r>
              <a:rPr lang="ar-KW" sz="1000" dirty="0"/>
              <a:t>خلال </a:t>
            </a:r>
            <a:r>
              <a:rPr lang="ar-KW" sz="1000" dirty="0" smtClean="0"/>
              <a:t>تداولات الأسبوع ا</a:t>
            </a:r>
            <a:r>
              <a:rPr lang="ar-SA" sz="1000" dirty="0"/>
              <a:t>حتل </a:t>
            </a:r>
            <a:r>
              <a:rPr lang="ar-SA" sz="1000" dirty="0" smtClean="0"/>
              <a:t>قطاع</a:t>
            </a:r>
            <a:r>
              <a:rPr lang="ar-KW" sz="1000" dirty="0" smtClean="0"/>
              <a:t> </a:t>
            </a:r>
            <a:r>
              <a:rPr lang="ar-KW" sz="1000" dirty="0"/>
              <a:t>البنوك </a:t>
            </a:r>
            <a:r>
              <a:rPr lang="ar-KW" sz="1000" dirty="0" smtClean="0"/>
              <a:t>وقطاع</a:t>
            </a:r>
            <a:r>
              <a:rPr lang="ar-SA" sz="1000" dirty="0" smtClean="0"/>
              <a:t> </a:t>
            </a:r>
            <a:r>
              <a:rPr lang="ar-SA" sz="1000" dirty="0"/>
              <a:t>الخدمات المالية </a:t>
            </a:r>
            <a:r>
              <a:rPr lang="ar-SA" sz="1000" dirty="0" smtClean="0"/>
              <a:t>وقطاع الصناعة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القيمة المتداولة بنسبة </a:t>
            </a:r>
            <a:r>
              <a:rPr lang="ar-SA" sz="1000" dirty="0" smtClean="0"/>
              <a:t>44.3</a:t>
            </a:r>
            <a:r>
              <a:rPr lang="ar-KW" sz="1000" dirty="0" smtClean="0"/>
              <a:t>%</a:t>
            </a:r>
            <a:r>
              <a:rPr lang="ar-SA" sz="1000" dirty="0" smtClean="0"/>
              <a:t>، 16% 13.8%</a:t>
            </a:r>
            <a:r>
              <a:rPr lang="ar-KW" sz="1000" dirty="0" smtClean="0"/>
              <a:t> </a:t>
            </a:r>
            <a:r>
              <a:rPr lang="ar-KW" sz="1000" dirty="0"/>
              <a:t>على التوالي.</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r>
              <a:rPr lang="ar-KW" sz="1000" dirty="0" smtClean="0"/>
              <a:t>خلال </a:t>
            </a:r>
            <a:r>
              <a:rPr lang="ar-KW" sz="1000" dirty="0"/>
              <a:t>تداولات الأسبوع ا</a:t>
            </a:r>
            <a:r>
              <a:rPr lang="ar-SA" sz="1000" dirty="0"/>
              <a:t>حتل قطاع</a:t>
            </a:r>
            <a:r>
              <a:rPr lang="ar-KW" sz="1000" dirty="0"/>
              <a:t> </a:t>
            </a:r>
            <a:r>
              <a:rPr lang="ar-SA" sz="1000" dirty="0"/>
              <a:t>الخدمات المالية </a:t>
            </a:r>
            <a:r>
              <a:rPr lang="ar-SA" sz="1000" dirty="0" smtClean="0"/>
              <a:t>وقطاع البنوك </a:t>
            </a:r>
            <a:r>
              <a:rPr lang="ar-KW" sz="1000" dirty="0" smtClean="0"/>
              <a:t>وقطاع </a:t>
            </a:r>
            <a:r>
              <a:rPr lang="ar-SA" sz="1000" dirty="0" smtClean="0"/>
              <a:t>العقار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الكمية المتداولة بنسبة </a:t>
            </a:r>
            <a:r>
              <a:rPr lang="ar-SA" sz="1000" dirty="0" smtClean="0"/>
              <a:t>36.3</a:t>
            </a:r>
            <a:r>
              <a:rPr lang="ar-KW" sz="1000" dirty="0" smtClean="0"/>
              <a:t>%</a:t>
            </a:r>
            <a:r>
              <a:rPr lang="ar-SA" sz="1000" dirty="0" smtClean="0"/>
              <a:t>،</a:t>
            </a:r>
            <a:r>
              <a:rPr lang="ar-KW" sz="1000" dirty="0" smtClean="0"/>
              <a:t> </a:t>
            </a:r>
            <a:r>
              <a:rPr lang="ar-SA" sz="1000" dirty="0" smtClean="0"/>
              <a:t>19.5</a:t>
            </a:r>
            <a:r>
              <a:rPr lang="ar-KW" sz="1000" dirty="0" smtClean="0"/>
              <a:t>%و</a:t>
            </a:r>
            <a:r>
              <a:rPr lang="ar-SA" sz="1000" dirty="0" smtClean="0"/>
              <a:t> 17.8%</a:t>
            </a:r>
            <a:r>
              <a:rPr lang="ar-KW" sz="1000" dirty="0" smtClean="0"/>
              <a:t> على </a:t>
            </a:r>
            <a:r>
              <a:rPr lang="ar-KW" sz="1000" dirty="0"/>
              <a:t>التوالي.</a:t>
            </a:r>
          </a:p>
        </p:txBody>
      </p:sp>
      <p:sp>
        <p:nvSpPr>
          <p:cNvPr id="21" name="TextBox 20"/>
          <p:cNvSpPr txBox="1"/>
          <p:nvPr/>
        </p:nvSpPr>
        <p:spPr>
          <a:xfrm>
            <a:off x="3647928" y="5574010"/>
            <a:ext cx="3088481"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مساهمة القطاعات من حيث قيمة </a:t>
            </a:r>
            <a:r>
              <a:rPr lang="ar-SA" sz="1200" b="1" dirty="0" smtClean="0">
                <a:solidFill>
                  <a:schemeClr val="bg1"/>
                </a:solidFill>
                <a:cs typeface="+mj-cs"/>
              </a:rPr>
              <a:t>الأسهم المتداولة</a:t>
            </a:r>
            <a:endParaRPr lang="en-US" sz="1200" b="1" dirty="0" smtClean="0">
              <a:solidFill>
                <a:schemeClr val="bg1"/>
              </a:solidFill>
              <a:cs typeface="+mj-cs"/>
            </a:endParaRPr>
          </a:p>
        </p:txBody>
      </p:sp>
      <p:sp>
        <p:nvSpPr>
          <p:cNvPr id="22" name="TextBox 21"/>
          <p:cNvSpPr txBox="1"/>
          <p:nvPr/>
        </p:nvSpPr>
        <p:spPr>
          <a:xfrm>
            <a:off x="174443" y="5573748"/>
            <a:ext cx="3018200" cy="184666"/>
          </a:xfrm>
          <a:prstGeom prst="rect">
            <a:avLst/>
          </a:prstGeom>
          <a:solidFill>
            <a:srgbClr val="963634"/>
          </a:solidFill>
        </p:spPr>
        <p:txBody>
          <a:bodyPr wrap="square" lIns="0" tIns="0" rIns="0" bIns="0" rtlCol="0">
            <a:spAutoFit/>
          </a:bodyPr>
          <a:lstStyle/>
          <a:p>
            <a:pPr algn="ctr"/>
            <a:r>
              <a:rPr lang="ar-KW" sz="1200" b="1" dirty="0">
                <a:solidFill>
                  <a:schemeClr val="bg1"/>
                </a:solidFill>
              </a:rPr>
              <a:t>مساهمة القطاعات من حيث </a:t>
            </a:r>
            <a:r>
              <a:rPr lang="ar-KW" sz="1200" b="1" dirty="0" smtClean="0">
                <a:solidFill>
                  <a:schemeClr val="bg1"/>
                </a:solidFill>
              </a:rPr>
              <a:t>كمية </a:t>
            </a:r>
            <a:r>
              <a:rPr lang="ar-SA" sz="1200" b="1" dirty="0">
                <a:solidFill>
                  <a:schemeClr val="bg1"/>
                </a:solidFill>
              </a:rPr>
              <a:t>الأسهم المتداولة</a:t>
            </a:r>
            <a:endParaRPr lang="en-US" sz="1200" b="1" dirty="0">
              <a:solidFill>
                <a:schemeClr val="bg1"/>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832528954"/>
              </p:ext>
            </p:extLst>
          </p:nvPr>
        </p:nvGraphicFramePr>
        <p:xfrm>
          <a:off x="3502671" y="5762625"/>
          <a:ext cx="3233738" cy="2743200"/>
        </p:xfrm>
        <a:graphic>
          <a:graphicData uri="http://schemas.openxmlformats.org/presentationml/2006/ole">
            <mc:AlternateContent xmlns:mc="http://schemas.openxmlformats.org/markup-compatibility/2006">
              <mc:Choice xmlns:v="urn:schemas-microsoft-com:vml" Requires="v">
                <p:oleObj spid="_x0000_s138315" name="Worksheet" r:id="rId5" imgW="4572000" imgH="2743200" progId="Excel.Sheet.12">
                  <p:link updateAutomatic="1"/>
                </p:oleObj>
              </mc:Choice>
              <mc:Fallback>
                <p:oleObj name="Worksheet" r:id="rId5" imgW="4572000" imgH="2743200" progId="Excel.Sheet.12">
                  <p:link updateAutomatic="1"/>
                  <p:pic>
                    <p:nvPicPr>
                      <p:cNvPr id="0" name=""/>
                      <p:cNvPicPr/>
                      <p:nvPr/>
                    </p:nvPicPr>
                    <p:blipFill>
                      <a:blip r:embed="rId6"/>
                      <a:stretch>
                        <a:fillRect/>
                      </a:stretch>
                    </p:blipFill>
                    <p:spPr>
                      <a:xfrm>
                        <a:off x="3502671" y="5762625"/>
                        <a:ext cx="3233738" cy="27432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871903387"/>
              </p:ext>
            </p:extLst>
          </p:nvPr>
        </p:nvGraphicFramePr>
        <p:xfrm>
          <a:off x="177800" y="5762625"/>
          <a:ext cx="3154363" cy="2743200"/>
        </p:xfrm>
        <a:graphic>
          <a:graphicData uri="http://schemas.openxmlformats.org/presentationml/2006/ole">
            <mc:AlternateContent xmlns:mc="http://schemas.openxmlformats.org/markup-compatibility/2006">
              <mc:Choice xmlns:v="urn:schemas-microsoft-com:vml" Requires="v">
                <p:oleObj spid="_x0000_s138316" name="Worksheet" r:id="rId7" imgW="4572000" imgH="2743200" progId="Excel.Sheet.12">
                  <p:link updateAutomatic="1"/>
                </p:oleObj>
              </mc:Choice>
              <mc:Fallback>
                <p:oleObj name="Worksheet" r:id="rId7" imgW="4572000" imgH="2743200" progId="Excel.Sheet.12">
                  <p:link updateAutomatic="1"/>
                  <p:pic>
                    <p:nvPicPr>
                      <p:cNvPr id="0" name=""/>
                      <p:cNvPicPr/>
                      <p:nvPr/>
                    </p:nvPicPr>
                    <p:blipFill>
                      <a:blip r:embed="rId8"/>
                      <a:stretch>
                        <a:fillRect/>
                      </a:stretch>
                    </p:blipFill>
                    <p:spPr>
                      <a:xfrm>
                        <a:off x="177800" y="5762625"/>
                        <a:ext cx="3154363" cy="27432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579409586"/>
              </p:ext>
            </p:extLst>
          </p:nvPr>
        </p:nvGraphicFramePr>
        <p:xfrm>
          <a:off x="500063" y="1258474"/>
          <a:ext cx="4410075" cy="3067050"/>
        </p:xfrm>
        <a:graphic>
          <a:graphicData uri="http://schemas.openxmlformats.org/presentationml/2006/ole">
            <mc:AlternateContent xmlns:mc="http://schemas.openxmlformats.org/markup-compatibility/2006">
              <mc:Choice xmlns:v="urn:schemas-microsoft-com:vml" Requires="v">
                <p:oleObj spid="_x0000_s138317" name="Worksheet" r:id="rId9" imgW="4410038" imgH="3066984" progId="Excel.Sheet.12">
                  <p:link updateAutomatic="1"/>
                </p:oleObj>
              </mc:Choice>
              <mc:Fallback>
                <p:oleObj name="Worksheet" r:id="rId9" imgW="4410038" imgH="3066984" progId="Excel.Sheet.12">
                  <p:link updateAutomatic="1"/>
                  <p:pic>
                    <p:nvPicPr>
                      <p:cNvPr id="0" name=""/>
                      <p:cNvPicPr/>
                      <p:nvPr/>
                    </p:nvPicPr>
                    <p:blipFill>
                      <a:blip r:embed="rId10"/>
                      <a:stretch>
                        <a:fillRect/>
                      </a:stretch>
                    </p:blipFill>
                    <p:spPr>
                      <a:xfrm>
                        <a:off x="500063" y="1258474"/>
                        <a:ext cx="4410075" cy="3067050"/>
                      </a:xfrm>
                      <a:prstGeom prst="rect">
                        <a:avLst/>
                      </a:prstGeom>
                    </p:spPr>
                  </p:pic>
                </p:oleObj>
              </mc:Fallback>
            </mc:AlternateContent>
          </a:graphicData>
        </a:graphic>
      </p:graphicFrame>
    </p:spTree>
    <p:extLst>
      <p:ext uri="{BB962C8B-B14F-4D97-AF65-F5344CB8AC3E}">
        <p14:creationId xmlns:p14="http://schemas.microsoft.com/office/powerpoint/2010/main" val="966187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465903" y="838200"/>
            <a:ext cx="1338828"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الأول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4</a:t>
            </a:fld>
            <a:endParaRPr lang="en-US" dirty="0"/>
          </a:p>
        </p:txBody>
      </p:sp>
      <p:sp>
        <p:nvSpPr>
          <p:cNvPr id="16" name="Rectangle 15"/>
          <p:cNvSpPr/>
          <p:nvPr/>
        </p:nvSpPr>
        <p:spPr>
          <a:xfrm>
            <a:off x="4101736" y="5281916"/>
            <a:ext cx="2575287" cy="3060895"/>
          </a:xfrm>
          <a:prstGeom prst="rect">
            <a:avLst/>
          </a:prstGeom>
          <a:solidFill>
            <a:schemeClr val="bg1">
              <a:lumMod val="95000"/>
            </a:schemeClr>
          </a:solidFill>
          <a:ln w="15875" cap="flat" cmpd="sng" algn="ctr">
            <a:noFill/>
            <a:prstDash val="sysDash"/>
          </a:ln>
          <a:effectLst/>
        </p:spPr>
        <p:txBody>
          <a:bodyPr numCol="1" rtlCol="0" anchor="ctr"/>
          <a:lstStyle/>
          <a:p>
            <a:pPr marL="0" lvl="2" algn="justLow" rtl="1">
              <a:buClr>
                <a:prstClr val="black"/>
              </a:buClr>
              <a:defRPr/>
            </a:pPr>
            <a:endParaRPr lang="ar-SA"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smtClean="0"/>
              <a:t>تصدر سهم</a:t>
            </a:r>
            <a:r>
              <a:rPr lang="ar-KW" sz="1000" dirty="0" smtClean="0"/>
              <a:t> </a:t>
            </a:r>
            <a:r>
              <a:rPr lang="ar-SA" sz="1000" dirty="0" smtClean="0"/>
              <a:t>بنك الكويت الوطني قائمة </a:t>
            </a:r>
            <a:r>
              <a:rPr lang="ar-SA" sz="1000" dirty="0"/>
              <a:t>الأسهم الأعلى تداولا من حيث قيمة </a:t>
            </a:r>
            <a:r>
              <a:rPr lang="ar-SA" sz="1000" dirty="0" smtClean="0"/>
              <a:t>الأسهم </a:t>
            </a:r>
            <a:r>
              <a:rPr lang="ar-SA" sz="1000" dirty="0"/>
              <a:t>المتداولة خلال </a:t>
            </a:r>
            <a:r>
              <a:rPr lang="ar-KW" sz="1000" dirty="0"/>
              <a:t>تداولات الأسبوع </a:t>
            </a:r>
            <a:r>
              <a:rPr lang="ar-SA" sz="1000" dirty="0" smtClean="0"/>
              <a:t>بقيمة </a:t>
            </a:r>
            <a:r>
              <a:rPr lang="ar-SA" sz="1000" dirty="0"/>
              <a:t>تداول بلغت </a:t>
            </a:r>
            <a:r>
              <a:rPr lang="ar-SA" sz="1000" dirty="0" smtClean="0"/>
              <a:t>22.9</a:t>
            </a:r>
            <a:r>
              <a:rPr lang="ar-KW" sz="1000" dirty="0" smtClean="0"/>
              <a:t> </a:t>
            </a:r>
            <a:r>
              <a:rPr lang="ar-SA" sz="1000" dirty="0" smtClean="0"/>
              <a:t>مليون د.ك</a:t>
            </a:r>
            <a:r>
              <a:rPr lang="ar-KW" sz="1000" dirty="0" smtClean="0"/>
              <a:t>،</a:t>
            </a:r>
            <a:r>
              <a:rPr lang="ar-SA" sz="1000" dirty="0" smtClean="0"/>
              <a:t> </a:t>
            </a:r>
            <a:r>
              <a:rPr lang="ar-SA" sz="1000" dirty="0"/>
              <a:t>لينهي بذلك </a:t>
            </a:r>
            <a:r>
              <a:rPr lang="ar-KW" sz="1000" dirty="0"/>
              <a:t>تداولات الأسبوع </a:t>
            </a:r>
            <a:r>
              <a:rPr lang="ar-SA" sz="1000" dirty="0" smtClean="0"/>
              <a:t>عند 847 فلس متراجعا بنسبة 1.6%</a:t>
            </a:r>
            <a:r>
              <a:rPr lang="ar-KW" sz="1000" dirty="0" smtClean="0"/>
              <a:t>،</a:t>
            </a:r>
            <a:r>
              <a:rPr lang="ar-SA" sz="1000" dirty="0" smtClean="0"/>
              <a:t> وجاء سهم بيت التمويل الكويتي بالمركز الثاني </a:t>
            </a:r>
            <a:r>
              <a:rPr lang="ar-SA" sz="1000" dirty="0"/>
              <a:t>بقيمة تداول بلغ</a:t>
            </a:r>
            <a:r>
              <a:rPr lang="ar-KW" sz="1000" dirty="0"/>
              <a:t>ت</a:t>
            </a:r>
            <a:r>
              <a:rPr lang="ar-SA" sz="1000" dirty="0"/>
              <a:t> </a:t>
            </a:r>
            <a:r>
              <a:rPr lang="ar-SA" sz="1000" dirty="0" smtClean="0"/>
              <a:t>17.2</a:t>
            </a:r>
            <a:r>
              <a:rPr lang="ar-KW" sz="1000" dirty="0" smtClean="0"/>
              <a:t> </a:t>
            </a:r>
            <a:r>
              <a:rPr lang="ar-SA" sz="1000" dirty="0"/>
              <a:t>مليون د.ك لينهي بذلك </a:t>
            </a:r>
            <a:r>
              <a:rPr lang="ar-KW" sz="1000" dirty="0"/>
              <a:t>تداولات الأسبوع </a:t>
            </a:r>
            <a:r>
              <a:rPr lang="ar-SA" sz="1000" dirty="0" smtClean="0"/>
              <a:t>عند </a:t>
            </a:r>
            <a:r>
              <a:rPr lang="ar-SA" sz="1000" dirty="0"/>
              <a:t>سعر </a:t>
            </a:r>
            <a:r>
              <a:rPr lang="ar-SA" sz="1000" dirty="0" smtClean="0"/>
              <a:t>679 فلس </a:t>
            </a:r>
            <a:r>
              <a:rPr lang="ar-SA" sz="1000" dirty="0"/>
              <a:t>متراجعا </a:t>
            </a:r>
            <a:r>
              <a:rPr lang="ar-SA" sz="1000" dirty="0" smtClean="0"/>
              <a:t>بنسبة 0.7%، </a:t>
            </a:r>
            <a:r>
              <a:rPr lang="ar-KW" sz="1000" dirty="0" smtClean="0"/>
              <a:t>ثم </a:t>
            </a:r>
            <a:r>
              <a:rPr lang="ar-SA" sz="1000" dirty="0" smtClean="0"/>
              <a:t>جاء سهم</a:t>
            </a:r>
            <a:r>
              <a:rPr lang="ar-KW" sz="1000" dirty="0" smtClean="0"/>
              <a:t> </a:t>
            </a:r>
            <a:r>
              <a:rPr lang="ar-SA" sz="1000" dirty="0"/>
              <a:t>شركة الإتصالات المتنقلة </a:t>
            </a:r>
            <a:r>
              <a:rPr lang="ar-SA" sz="1000" dirty="0" smtClean="0"/>
              <a:t>بالمركز </a:t>
            </a:r>
            <a:r>
              <a:rPr lang="ar-KW" sz="1000" dirty="0" smtClean="0"/>
              <a:t>الثالث</a:t>
            </a:r>
            <a:r>
              <a:rPr lang="ar-SA" sz="1000" dirty="0" smtClean="0"/>
              <a:t> بقيمة </a:t>
            </a:r>
            <a:r>
              <a:rPr lang="ar-SA" sz="1000" dirty="0"/>
              <a:t>تداول </a:t>
            </a:r>
            <a:r>
              <a:rPr lang="ar-SA" sz="1000" dirty="0" smtClean="0"/>
              <a:t>بلغت 13.6 مليون </a:t>
            </a:r>
            <a:r>
              <a:rPr lang="ar-SA" sz="1000" dirty="0"/>
              <a:t>د.ك لينهي بذلك </a:t>
            </a:r>
            <a:r>
              <a:rPr lang="ar-KW" sz="1000" dirty="0"/>
              <a:t>تداولات الأسبوع </a:t>
            </a:r>
            <a:r>
              <a:rPr lang="ar-SA" sz="1000" dirty="0" smtClean="0"/>
              <a:t>عند </a:t>
            </a:r>
            <a:r>
              <a:rPr lang="ar-SA" sz="1000" dirty="0"/>
              <a:t>سعر </a:t>
            </a:r>
            <a:r>
              <a:rPr lang="ar-SA" sz="1000" dirty="0" smtClean="0"/>
              <a:t>609 فلس</a:t>
            </a:r>
            <a:r>
              <a:rPr lang="ar-SA" sz="1000" dirty="0"/>
              <a:t> متراجعا </a:t>
            </a:r>
            <a:r>
              <a:rPr lang="ar-SA" sz="1000" dirty="0" smtClean="0"/>
              <a:t>بنسبة 2.9%.</a:t>
            </a:r>
            <a:endParaRPr lang="ar-KW" sz="1000" dirty="0"/>
          </a:p>
          <a:p>
            <a:pPr marL="0" lvl="2" algn="justLow" rtl="1">
              <a:buClr>
                <a:prstClr val="black"/>
              </a:buClr>
              <a:defRPr/>
            </a:pPr>
            <a:endParaRPr lang="ar-KW" sz="1000" dirty="0"/>
          </a:p>
          <a:p>
            <a:pPr marL="171450" lvl="2" indent="-171450" algn="justLow" rtl="1">
              <a:buClr>
                <a:prstClr val="black"/>
              </a:buClr>
              <a:buFont typeface="Arial" panose="020B0604020202020204" pitchFamily="34" charset="0"/>
              <a:buChar char="•"/>
              <a:defRPr/>
            </a:pPr>
            <a:endParaRPr lang="en-US"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a:t>احتل</a:t>
            </a:r>
            <a:r>
              <a:rPr lang="ar-KW" sz="1000" dirty="0"/>
              <a:t> بنك الكويت الوطني المرتبة الأولى من حيث القيمة الرأسمالية بقيمة </a:t>
            </a:r>
            <a:r>
              <a:rPr lang="ar-SA" sz="1000" dirty="0" smtClean="0"/>
              <a:t>5,802</a:t>
            </a:r>
            <a:r>
              <a:rPr lang="ar-KW" sz="1000" dirty="0" smtClean="0"/>
              <a:t> </a:t>
            </a:r>
            <a:r>
              <a:rPr lang="ar-KW" sz="1000" dirty="0"/>
              <a:t>مليون </a:t>
            </a:r>
            <a:r>
              <a:rPr lang="ar-KW" sz="1000" dirty="0" smtClean="0"/>
              <a:t>د.ك</a:t>
            </a:r>
            <a:r>
              <a:rPr lang="ar-SA" sz="1000" dirty="0" smtClean="0"/>
              <a:t>،</a:t>
            </a:r>
            <a:r>
              <a:rPr lang="ar-KW" sz="1000" dirty="0" smtClean="0"/>
              <a:t> </a:t>
            </a:r>
            <a:r>
              <a:rPr lang="ar-KW" sz="1000" dirty="0"/>
              <a:t>ثم حل بيت التمويل الكويتي بالمرتبة الثانية بقيمة رأسمالية بلغت </a:t>
            </a:r>
            <a:r>
              <a:rPr lang="ar-SA" sz="1000" dirty="0" smtClean="0"/>
              <a:t>5,210</a:t>
            </a:r>
            <a:r>
              <a:rPr lang="ar-KW" sz="1000" dirty="0" smtClean="0"/>
              <a:t> </a:t>
            </a:r>
            <a:r>
              <a:rPr lang="ar-KW" sz="1000" dirty="0"/>
              <a:t>مليون </a:t>
            </a:r>
            <a:r>
              <a:rPr lang="ar-KW" sz="1000" dirty="0" smtClean="0"/>
              <a:t>د.ك</a:t>
            </a:r>
            <a:r>
              <a:rPr lang="ar-SA" sz="1000" dirty="0" smtClean="0"/>
              <a:t>، ثم شركة الإتصالات المتنقلة </a:t>
            </a:r>
            <a:r>
              <a:rPr lang="ar-KW" sz="1000" dirty="0" smtClean="0"/>
              <a:t>بالمرتبة </a:t>
            </a:r>
            <a:r>
              <a:rPr lang="ar-KW" sz="1000" dirty="0"/>
              <a:t>الثالثة بقيمة رأسمالية بلغت </a:t>
            </a:r>
            <a:r>
              <a:rPr lang="ar-SA" sz="1000" dirty="0" smtClean="0"/>
              <a:t>2,635</a:t>
            </a:r>
            <a:r>
              <a:rPr lang="ar-KW" sz="1000" dirty="0" smtClean="0"/>
              <a:t> </a:t>
            </a:r>
            <a:r>
              <a:rPr lang="ar-KW" sz="1000" dirty="0"/>
              <a:t>مليون </a:t>
            </a:r>
            <a:r>
              <a:rPr lang="ar-KW" sz="1000" dirty="0" smtClean="0"/>
              <a:t>د.ك</a:t>
            </a:r>
            <a:r>
              <a:rPr lang="ar-SA" sz="1000" dirty="0" smtClean="0"/>
              <a:t>.</a:t>
            </a:r>
            <a:endParaRPr lang="ar-KW" sz="1000" dirty="0"/>
          </a:p>
        </p:txBody>
      </p:sp>
      <p:sp>
        <p:nvSpPr>
          <p:cNvPr id="17" name="TextBox 16"/>
          <p:cNvSpPr txBox="1"/>
          <p:nvPr/>
        </p:nvSpPr>
        <p:spPr>
          <a:xfrm>
            <a:off x="114301" y="5277666"/>
            <a:ext cx="3886199"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الأول</a:t>
            </a:r>
            <a:endParaRPr lang="en-US" sz="1200" b="1" dirty="0" smtClean="0">
              <a:solidFill>
                <a:schemeClr val="bg1"/>
              </a:solidFill>
              <a:cs typeface="+mj-cs"/>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2770619692"/>
              </p:ext>
            </p:extLst>
          </p:nvPr>
        </p:nvGraphicFramePr>
        <p:xfrm>
          <a:off x="152400" y="1184716"/>
          <a:ext cx="6591300" cy="4029075"/>
        </p:xfrm>
        <a:graphic>
          <a:graphicData uri="http://schemas.openxmlformats.org/presentationml/2006/ole">
            <mc:AlternateContent xmlns:mc="http://schemas.openxmlformats.org/markup-compatibility/2006">
              <mc:Choice xmlns:v="urn:schemas-microsoft-com:vml" Requires="v">
                <p:oleObj spid="_x0000_s136692" name="Worksheet" r:id="rId5" imgW="6658087" imgH="4029075" progId="Excel.Sheet.12">
                  <p:link updateAutomatic="1"/>
                </p:oleObj>
              </mc:Choice>
              <mc:Fallback>
                <p:oleObj name="Worksheet" r:id="rId5" imgW="6658087" imgH="4029075" progId="Excel.Sheet.12">
                  <p:link updateAutomatic="1"/>
                  <p:pic>
                    <p:nvPicPr>
                      <p:cNvPr id="0" name=""/>
                      <p:cNvPicPr/>
                      <p:nvPr/>
                    </p:nvPicPr>
                    <p:blipFill>
                      <a:blip r:embed="rId6"/>
                      <a:stretch>
                        <a:fillRect/>
                      </a:stretch>
                    </p:blipFill>
                    <p:spPr>
                      <a:xfrm>
                        <a:off x="152400" y="1184716"/>
                        <a:ext cx="6591300" cy="40290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668137794"/>
              </p:ext>
            </p:extLst>
          </p:nvPr>
        </p:nvGraphicFramePr>
        <p:xfrm>
          <a:off x="152400" y="5462332"/>
          <a:ext cx="3848100" cy="2905125"/>
        </p:xfrm>
        <a:graphic>
          <a:graphicData uri="http://schemas.openxmlformats.org/presentationml/2006/ole">
            <mc:AlternateContent xmlns:mc="http://schemas.openxmlformats.org/markup-compatibility/2006">
              <mc:Choice xmlns:v="urn:schemas-microsoft-com:vml" Requires="v">
                <p:oleObj spid="_x0000_s136693" name="Worksheet" r:id="rId7" imgW="4324275" imgH="2905092" progId="Excel.Sheet.12">
                  <p:link updateAutomatic="1"/>
                </p:oleObj>
              </mc:Choice>
              <mc:Fallback>
                <p:oleObj name="Worksheet" r:id="rId7" imgW="4324275" imgH="2905092" progId="Excel.Sheet.12">
                  <p:link updateAutomatic="1"/>
                  <p:pic>
                    <p:nvPicPr>
                      <p:cNvPr id="0" name=""/>
                      <p:cNvPicPr/>
                      <p:nvPr/>
                    </p:nvPicPr>
                    <p:blipFill>
                      <a:blip r:embed="rId8"/>
                      <a:stretch>
                        <a:fillRect/>
                      </a:stretch>
                    </p:blipFill>
                    <p:spPr>
                      <a:xfrm>
                        <a:off x="152400" y="5462332"/>
                        <a:ext cx="3848100" cy="2905125"/>
                      </a:xfrm>
                      <a:prstGeom prst="rect">
                        <a:avLst/>
                      </a:prstGeom>
                    </p:spPr>
                  </p:pic>
                </p:oleObj>
              </mc:Fallback>
            </mc:AlternateContent>
          </a:graphicData>
        </a:graphic>
      </p:graphicFrame>
    </p:spTree>
    <p:extLst>
      <p:ext uri="{BB962C8B-B14F-4D97-AF65-F5344CB8AC3E}">
        <p14:creationId xmlns:p14="http://schemas.microsoft.com/office/powerpoint/2010/main" val="2663803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5</a:t>
            </a:fld>
            <a:endParaRPr lang="en-US" dirty="0"/>
          </a:p>
        </p:txBody>
      </p:sp>
      <p:sp>
        <p:nvSpPr>
          <p:cNvPr id="11" name="TextBox 10"/>
          <p:cNvSpPr txBox="1"/>
          <p:nvPr/>
        </p:nvSpPr>
        <p:spPr>
          <a:xfrm>
            <a:off x="152400" y="4284345"/>
            <a:ext cx="3848100"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الرئيسي</a:t>
            </a:r>
            <a:endParaRPr lang="en-US" sz="1200" b="1" dirty="0" smtClean="0">
              <a:solidFill>
                <a:schemeClr val="bg1"/>
              </a:solidFill>
              <a:cs typeface="+mj-cs"/>
            </a:endParaRPr>
          </a:p>
        </p:txBody>
      </p:sp>
      <p:sp>
        <p:nvSpPr>
          <p:cNvPr id="13" name="Rectangle 12"/>
          <p:cNvSpPr/>
          <p:nvPr/>
        </p:nvSpPr>
        <p:spPr>
          <a:xfrm>
            <a:off x="4182386" y="4284345"/>
            <a:ext cx="2561314" cy="3070612"/>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endParaRPr lang="ar-SA" sz="1000" dirty="0"/>
          </a:p>
          <a:p>
            <a:pPr marL="171450" lvl="2" indent="-171450" algn="justLow" rtl="1">
              <a:buClr>
                <a:prstClr val="black"/>
              </a:buClr>
              <a:buFont typeface="Arial" panose="020B0604020202020204" pitchFamily="34" charset="0"/>
              <a:buChar char="•"/>
              <a:defRPr/>
            </a:pPr>
            <a:endParaRPr lang="ar-SA"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a:t>
            </a:r>
            <a:r>
              <a:rPr lang="ar-SA" sz="1000" dirty="0"/>
              <a:t>الرئيسي</a:t>
            </a:r>
            <a:r>
              <a:rPr lang="ar-KW" sz="1000" dirty="0"/>
              <a:t> </a:t>
            </a:r>
            <a:r>
              <a:rPr lang="ar-SA" sz="1000" dirty="0" smtClean="0"/>
              <a:t>تصدر سهم شركة عقارات الكويت قائمة </a:t>
            </a:r>
            <a:r>
              <a:rPr lang="ar-SA" sz="1000" dirty="0"/>
              <a:t>الأسهم الأعلى تداولا من حيث </a:t>
            </a:r>
            <a:r>
              <a:rPr lang="ar-SA" sz="1000" dirty="0" smtClean="0"/>
              <a:t>القيمة خلال </a:t>
            </a:r>
            <a:r>
              <a:rPr lang="ar-KW" sz="1000" dirty="0"/>
              <a:t>تداولات الأسبوع </a:t>
            </a:r>
            <a:r>
              <a:rPr lang="ar-SA" sz="1000" dirty="0" smtClean="0"/>
              <a:t>بقيمة </a:t>
            </a:r>
            <a:r>
              <a:rPr lang="ar-SA" sz="1000" dirty="0"/>
              <a:t>تداول </a:t>
            </a:r>
            <a:r>
              <a:rPr lang="ar-SA" sz="1000" dirty="0" smtClean="0"/>
              <a:t>بلغت 7.3 مليون د.ك </a:t>
            </a:r>
            <a:r>
              <a:rPr lang="ar-SA" sz="1000" dirty="0"/>
              <a:t>لينهي بذلك </a:t>
            </a:r>
            <a:r>
              <a:rPr lang="ar-KW" sz="1000" dirty="0"/>
              <a:t>تداولات الأسبوع </a:t>
            </a:r>
            <a:r>
              <a:rPr lang="ar-SA" sz="1000" dirty="0" smtClean="0"/>
              <a:t>عند </a:t>
            </a:r>
            <a:r>
              <a:rPr lang="ar-SA" sz="1000" dirty="0"/>
              <a:t>سعر</a:t>
            </a:r>
            <a:r>
              <a:rPr lang="ar-KW" sz="1000" dirty="0"/>
              <a:t> </a:t>
            </a:r>
            <a:r>
              <a:rPr lang="ar-SA" sz="1000" dirty="0" smtClean="0"/>
              <a:t>111</a:t>
            </a:r>
            <a:r>
              <a:rPr lang="ar-KW" sz="1000" dirty="0" smtClean="0"/>
              <a:t> </a:t>
            </a:r>
            <a:r>
              <a:rPr lang="ar-SA" sz="1000" dirty="0" smtClean="0"/>
              <a:t>فلس متراجعا بنسبة 0.9%</a:t>
            </a:r>
            <a:r>
              <a:rPr lang="ar-KW" sz="1000" dirty="0" smtClean="0"/>
              <a:t>، </a:t>
            </a:r>
            <a:r>
              <a:rPr lang="ar-SA" sz="1000" dirty="0" smtClean="0"/>
              <a:t>وجاء سهم شركة ألافكو </a:t>
            </a:r>
            <a:r>
              <a:rPr lang="ar-SA" sz="1000" dirty="0"/>
              <a:t>لتمويل شراء وتأجير الطائرات بالمركز </a:t>
            </a:r>
            <a:r>
              <a:rPr lang="ar-SA" sz="1000" dirty="0" smtClean="0"/>
              <a:t>الثاني </a:t>
            </a:r>
            <a:r>
              <a:rPr lang="ar-SA" sz="1000" dirty="0"/>
              <a:t>بقيمة تداول </a:t>
            </a:r>
            <a:r>
              <a:rPr lang="ar-SA" sz="1000" dirty="0" smtClean="0"/>
              <a:t>بلغت 6.5 </a:t>
            </a:r>
            <a:r>
              <a:rPr lang="ar-SA" sz="1000" dirty="0"/>
              <a:t>مليون د.ك</a:t>
            </a:r>
            <a:r>
              <a:rPr lang="ar-KW" sz="1000" dirty="0"/>
              <a:t> </a:t>
            </a:r>
            <a:r>
              <a:rPr lang="ar-SA" sz="1000" dirty="0"/>
              <a:t>لينهي بذلك </a:t>
            </a:r>
            <a:r>
              <a:rPr lang="ar-KW" sz="1000" dirty="0"/>
              <a:t>تداولات الأسبوع </a:t>
            </a:r>
            <a:r>
              <a:rPr lang="ar-SA" sz="1000" dirty="0"/>
              <a:t>عند سعر </a:t>
            </a:r>
            <a:r>
              <a:rPr lang="ar-SA" sz="1000" dirty="0" smtClean="0"/>
              <a:t>206 </a:t>
            </a:r>
            <a:r>
              <a:rPr lang="ar-SA" sz="1000" dirty="0"/>
              <a:t>فلس </a:t>
            </a:r>
            <a:r>
              <a:rPr lang="ar-SA" sz="1000" dirty="0" smtClean="0"/>
              <a:t>متراجعا </a:t>
            </a:r>
            <a:r>
              <a:rPr lang="ar-SA" sz="1000" dirty="0"/>
              <a:t>بنسبة </a:t>
            </a:r>
            <a:r>
              <a:rPr lang="ar-SA" sz="1000" dirty="0" smtClean="0"/>
              <a:t>4.6%، ثم جاء </a:t>
            </a:r>
            <a:r>
              <a:rPr lang="ar-SA" sz="1000" dirty="0"/>
              <a:t>سهم</a:t>
            </a:r>
            <a:r>
              <a:rPr lang="ar-KW" sz="1000" dirty="0"/>
              <a:t> </a:t>
            </a:r>
            <a:r>
              <a:rPr lang="ar-SA" sz="1000" dirty="0"/>
              <a:t>شركة </a:t>
            </a:r>
            <a:r>
              <a:rPr lang="ar-SA" sz="1000" dirty="0" smtClean="0"/>
              <a:t>مجموعة الإمتياز الإستثمارية بالمركز الثالث </a:t>
            </a:r>
            <a:r>
              <a:rPr lang="ar-SA" sz="1000" dirty="0"/>
              <a:t>بقيمة تداول بلغ</a:t>
            </a:r>
            <a:r>
              <a:rPr lang="ar-KW" sz="1000" dirty="0" smtClean="0"/>
              <a:t>ت</a:t>
            </a:r>
            <a:r>
              <a:rPr lang="ar-SA" sz="1000" dirty="0"/>
              <a:t> </a:t>
            </a:r>
            <a:r>
              <a:rPr lang="ar-SA" sz="1000" dirty="0" smtClean="0"/>
              <a:t>6.1 مليون د.ك،</a:t>
            </a:r>
            <a:r>
              <a:rPr lang="ar-KW" sz="1000" dirty="0" smtClean="0"/>
              <a:t> </a:t>
            </a:r>
            <a:r>
              <a:rPr lang="ar-SA" sz="1000" dirty="0"/>
              <a:t>لينهي بذلك </a:t>
            </a:r>
            <a:r>
              <a:rPr lang="ar-KW" sz="1000" dirty="0"/>
              <a:t>تداولات الأسبوع </a:t>
            </a:r>
            <a:r>
              <a:rPr lang="ar-SA" sz="1000" dirty="0" smtClean="0"/>
              <a:t>عند </a:t>
            </a:r>
            <a:r>
              <a:rPr lang="ar-SA" sz="1000" dirty="0"/>
              <a:t>سعر </a:t>
            </a:r>
            <a:r>
              <a:rPr lang="ar-SA" sz="1000" dirty="0" smtClean="0"/>
              <a:t>115 فلس مرتفعا بنسبة 6.5%.</a:t>
            </a:r>
            <a:endParaRPr lang="ar-KW" sz="1000" dirty="0" smtClean="0"/>
          </a:p>
          <a:p>
            <a:pPr marL="171450" lvl="2" indent="-171450" algn="justLow" rtl="1">
              <a:buClr>
                <a:prstClr val="black"/>
              </a:buClr>
              <a:buFont typeface="Arial" panose="020B0604020202020204" pitchFamily="34" charset="0"/>
              <a:buChar char="•"/>
              <a:defRPr/>
            </a:pPr>
            <a:endParaRPr lang="ar-KW"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الرئيسي </a:t>
            </a:r>
            <a:r>
              <a:rPr lang="ar-SA" sz="1000" dirty="0"/>
              <a:t>احتل</a:t>
            </a:r>
            <a:r>
              <a:rPr lang="ar-KW" sz="1000" dirty="0"/>
              <a:t> البنك التجاري </a:t>
            </a:r>
            <a:r>
              <a:rPr lang="ar-SA" sz="1000" dirty="0" smtClean="0"/>
              <a:t>الكويتي </a:t>
            </a:r>
            <a:r>
              <a:rPr lang="ar-KW" sz="1000" dirty="0" smtClean="0"/>
              <a:t>المرتبة </a:t>
            </a:r>
            <a:r>
              <a:rPr lang="ar-KW" sz="1000" dirty="0"/>
              <a:t>الأولى من حيث القيمة الرأسمالية بقيمة </a:t>
            </a:r>
            <a:r>
              <a:rPr lang="ar-SA" sz="1000" dirty="0" smtClean="0"/>
              <a:t>996</a:t>
            </a:r>
            <a:r>
              <a:rPr lang="ar-KW" sz="1000" dirty="0" smtClean="0"/>
              <a:t> </a:t>
            </a:r>
            <a:r>
              <a:rPr lang="ar-KW" sz="1000" dirty="0"/>
              <a:t>مليون د.ك ثم البنك الأهلي </a:t>
            </a:r>
            <a:r>
              <a:rPr lang="ar-KW" sz="1000" dirty="0" smtClean="0"/>
              <a:t>المتحد</a:t>
            </a:r>
            <a:r>
              <a:rPr lang="ar-SA" sz="1000" dirty="0" smtClean="0"/>
              <a:t> الكويتي</a:t>
            </a:r>
            <a:r>
              <a:rPr lang="ar-KW" sz="1000" dirty="0" smtClean="0"/>
              <a:t> </a:t>
            </a:r>
            <a:r>
              <a:rPr lang="ar-KW" sz="1000" dirty="0"/>
              <a:t>بالمرتبة الثانية بقيمة رأسمالية بلغت </a:t>
            </a:r>
            <a:r>
              <a:rPr lang="ar-SA" sz="1000" dirty="0" smtClean="0"/>
              <a:t>628</a:t>
            </a:r>
            <a:r>
              <a:rPr lang="ar-KW" sz="1000" dirty="0" smtClean="0"/>
              <a:t> </a:t>
            </a:r>
            <a:r>
              <a:rPr lang="ar-KW" sz="1000" dirty="0"/>
              <a:t>مليون د.ك ثم </a:t>
            </a:r>
            <a:r>
              <a:rPr lang="ar-SA" sz="1000" dirty="0" smtClean="0"/>
              <a:t>شركة الإتصالات الكويتية </a:t>
            </a:r>
            <a:r>
              <a:rPr lang="ar-KW" sz="1000" dirty="0" smtClean="0"/>
              <a:t>بالمرتبة </a:t>
            </a:r>
            <a:r>
              <a:rPr lang="ar-KW" sz="1000" dirty="0"/>
              <a:t>الثالثة بقيمة رأسمالية بلغت </a:t>
            </a:r>
            <a:r>
              <a:rPr lang="ar-SA" sz="1000" dirty="0" smtClean="0"/>
              <a:t>425</a:t>
            </a:r>
            <a:r>
              <a:rPr lang="ar-KW" sz="1000" dirty="0" smtClean="0"/>
              <a:t> </a:t>
            </a:r>
            <a:r>
              <a:rPr lang="ar-KW" sz="1000" dirty="0"/>
              <a:t>مليون د.ك .</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p:txBody>
      </p:sp>
      <p:graphicFrame>
        <p:nvGraphicFramePr>
          <p:cNvPr id="5" name="Object 4"/>
          <p:cNvGraphicFramePr>
            <a:graphicFrameLocks noChangeAspect="1"/>
          </p:cNvGraphicFramePr>
          <p:nvPr>
            <p:extLst>
              <p:ext uri="{D42A27DB-BD31-4B8C-83A1-F6EECF244321}">
                <p14:modId xmlns:p14="http://schemas.microsoft.com/office/powerpoint/2010/main" val="3655409284"/>
              </p:ext>
            </p:extLst>
          </p:nvPr>
        </p:nvGraphicFramePr>
        <p:xfrm>
          <a:off x="166689" y="1150938"/>
          <a:ext cx="6577012" cy="2314575"/>
        </p:xfrm>
        <a:graphic>
          <a:graphicData uri="http://schemas.openxmlformats.org/presentationml/2006/ole">
            <mc:AlternateContent xmlns:mc="http://schemas.openxmlformats.org/markup-compatibility/2006">
              <mc:Choice xmlns:v="urn:schemas-microsoft-com:vml" Requires="v">
                <p:oleObj spid="_x0000_s134971" name="Worksheet" r:id="rId5" imgW="6600713" imgH="2314575" progId="Excel.Sheet.12">
                  <p:link updateAutomatic="1"/>
                </p:oleObj>
              </mc:Choice>
              <mc:Fallback>
                <p:oleObj name="Worksheet" r:id="rId5" imgW="6600713" imgH="2314575" progId="Excel.Sheet.12">
                  <p:link updateAutomatic="1"/>
                  <p:pic>
                    <p:nvPicPr>
                      <p:cNvPr id="0" name=""/>
                      <p:cNvPicPr/>
                      <p:nvPr/>
                    </p:nvPicPr>
                    <p:blipFill>
                      <a:blip r:embed="rId6"/>
                      <a:stretch>
                        <a:fillRect/>
                      </a:stretch>
                    </p:blipFill>
                    <p:spPr>
                      <a:xfrm>
                        <a:off x="166689" y="1150938"/>
                        <a:ext cx="6577012" cy="2314575"/>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215843011"/>
              </p:ext>
            </p:extLst>
          </p:nvPr>
        </p:nvGraphicFramePr>
        <p:xfrm>
          <a:off x="166688" y="4469011"/>
          <a:ext cx="3833812" cy="3000375"/>
        </p:xfrm>
        <a:graphic>
          <a:graphicData uri="http://schemas.openxmlformats.org/presentationml/2006/ole">
            <mc:AlternateContent xmlns:mc="http://schemas.openxmlformats.org/markup-compatibility/2006">
              <mc:Choice xmlns:v="urn:schemas-microsoft-com:vml" Requires="v">
                <p:oleObj spid="_x0000_s134972" name="Worksheet" r:id="rId7" imgW="4371788" imgH="3000375" progId="Excel.Sheet.12">
                  <p:link updateAutomatic="1"/>
                </p:oleObj>
              </mc:Choice>
              <mc:Fallback>
                <p:oleObj name="Worksheet" r:id="rId7" imgW="4371788" imgH="3000375" progId="Excel.Sheet.12">
                  <p:link updateAutomatic="1"/>
                  <p:pic>
                    <p:nvPicPr>
                      <p:cNvPr id="0" name=""/>
                      <p:cNvPicPr/>
                      <p:nvPr/>
                    </p:nvPicPr>
                    <p:blipFill>
                      <a:blip r:embed="rId8"/>
                      <a:stretch>
                        <a:fillRect/>
                      </a:stretch>
                    </p:blipFill>
                    <p:spPr>
                      <a:xfrm>
                        <a:off x="166688" y="4469011"/>
                        <a:ext cx="3833812" cy="3000375"/>
                      </a:xfrm>
                      <a:prstGeom prst="rect">
                        <a:avLst/>
                      </a:prstGeom>
                    </p:spPr>
                  </p:pic>
                </p:oleObj>
              </mc:Fallback>
            </mc:AlternateContent>
          </a:graphicData>
        </a:graphic>
      </p:graphicFrame>
    </p:spTree>
    <p:extLst>
      <p:ext uri="{BB962C8B-B14F-4D97-AF65-F5344CB8AC3E}">
        <p14:creationId xmlns:p14="http://schemas.microsoft.com/office/powerpoint/2010/main" val="2127186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22045"/>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6</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1833572154"/>
              </p:ext>
            </p:extLst>
          </p:nvPr>
        </p:nvGraphicFramePr>
        <p:xfrm>
          <a:off x="157163" y="3673475"/>
          <a:ext cx="6591300" cy="2314575"/>
        </p:xfrm>
        <a:graphic>
          <a:graphicData uri="http://schemas.openxmlformats.org/presentationml/2006/ole">
            <mc:AlternateContent xmlns:mc="http://schemas.openxmlformats.org/markup-compatibility/2006">
              <mc:Choice xmlns:v="urn:schemas-microsoft-com:vml" Requires="v">
                <p:oleObj spid="_x0000_s137938" name="Worksheet" r:id="rId5" imgW="6486562" imgH="2314575" progId="Excel.Sheet.12">
                  <p:link updateAutomatic="1"/>
                </p:oleObj>
              </mc:Choice>
              <mc:Fallback>
                <p:oleObj name="Worksheet" r:id="rId5" imgW="6486562" imgH="2314575" progId="Excel.Sheet.12">
                  <p:link updateAutomatic="1"/>
                  <p:pic>
                    <p:nvPicPr>
                      <p:cNvPr id="0" name=""/>
                      <p:cNvPicPr/>
                      <p:nvPr/>
                    </p:nvPicPr>
                    <p:blipFill>
                      <a:blip r:embed="rId6"/>
                      <a:stretch>
                        <a:fillRect/>
                      </a:stretch>
                    </p:blipFill>
                    <p:spPr>
                      <a:xfrm>
                        <a:off x="157163" y="3673475"/>
                        <a:ext cx="6591300" cy="23145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969655306"/>
              </p:ext>
            </p:extLst>
          </p:nvPr>
        </p:nvGraphicFramePr>
        <p:xfrm>
          <a:off x="161924" y="1150938"/>
          <a:ext cx="6591301" cy="2314575"/>
        </p:xfrm>
        <a:graphic>
          <a:graphicData uri="http://schemas.openxmlformats.org/presentationml/2006/ole">
            <mc:AlternateContent xmlns:mc="http://schemas.openxmlformats.org/markup-compatibility/2006">
              <mc:Choice xmlns:v="urn:schemas-microsoft-com:vml" Requires="v">
                <p:oleObj spid="_x0000_s137939" name="Worksheet" r:id="rId7" imgW="6543638" imgH="2314575" progId="Excel.Sheet.12">
                  <p:link updateAutomatic="1"/>
                </p:oleObj>
              </mc:Choice>
              <mc:Fallback>
                <p:oleObj name="Worksheet" r:id="rId7" imgW="6543638" imgH="2314575" progId="Excel.Sheet.12">
                  <p:link updateAutomatic="1"/>
                  <p:pic>
                    <p:nvPicPr>
                      <p:cNvPr id="0" name=""/>
                      <p:cNvPicPr/>
                      <p:nvPr/>
                    </p:nvPicPr>
                    <p:blipFill>
                      <a:blip r:embed="rId8"/>
                      <a:stretch>
                        <a:fillRect/>
                      </a:stretch>
                    </p:blipFill>
                    <p:spPr>
                      <a:xfrm>
                        <a:off x="161924" y="1150938"/>
                        <a:ext cx="6591301" cy="231457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87965880"/>
              </p:ext>
            </p:extLst>
          </p:nvPr>
        </p:nvGraphicFramePr>
        <p:xfrm>
          <a:off x="161924" y="6134100"/>
          <a:ext cx="6586539" cy="2314575"/>
        </p:xfrm>
        <a:graphic>
          <a:graphicData uri="http://schemas.openxmlformats.org/presentationml/2006/ole">
            <mc:AlternateContent xmlns:mc="http://schemas.openxmlformats.org/markup-compatibility/2006">
              <mc:Choice xmlns:v="urn:schemas-microsoft-com:vml" Requires="v">
                <p:oleObj spid="_x0000_s137940" name="Worksheet" r:id="rId9" imgW="6629400" imgH="2314575" progId="Excel.Sheet.12">
                  <p:link updateAutomatic="1"/>
                </p:oleObj>
              </mc:Choice>
              <mc:Fallback>
                <p:oleObj name="Worksheet" r:id="rId9" imgW="6629400" imgH="2314575" progId="Excel.Sheet.12">
                  <p:link updateAutomatic="1"/>
                  <p:pic>
                    <p:nvPicPr>
                      <p:cNvPr id="0" name=""/>
                      <p:cNvPicPr/>
                      <p:nvPr/>
                    </p:nvPicPr>
                    <p:blipFill>
                      <a:blip r:embed="rId10"/>
                      <a:stretch>
                        <a:fillRect/>
                      </a:stretch>
                    </p:blipFill>
                    <p:spPr>
                      <a:xfrm>
                        <a:off x="161924" y="6134100"/>
                        <a:ext cx="6586539" cy="2314575"/>
                      </a:xfrm>
                      <a:prstGeom prst="rect">
                        <a:avLst/>
                      </a:prstGeom>
                    </p:spPr>
                  </p:pic>
                </p:oleObj>
              </mc:Fallback>
            </mc:AlternateContent>
          </a:graphicData>
        </a:graphic>
      </p:graphicFrame>
    </p:spTree>
    <p:extLst>
      <p:ext uri="{BB962C8B-B14F-4D97-AF65-F5344CB8AC3E}">
        <p14:creationId xmlns:p14="http://schemas.microsoft.com/office/powerpoint/2010/main" val="59028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7"/>
          <p:cNvSpPr txBox="1">
            <a:spLocks/>
          </p:cNvSpPr>
          <p:nvPr/>
        </p:nvSpPr>
        <p:spPr bwMode="gray">
          <a:xfrm>
            <a:off x="3806367" y="8647089"/>
            <a:ext cx="1273633" cy="430968"/>
          </a:xfrm>
          <a:prstGeom prst="rect">
            <a:avLst/>
          </a:prstGeom>
        </p:spPr>
        <p:txBody>
          <a:bodyPr vert="horz" lIns="0" tIns="0" rIns="132923" bIns="0" rtlCol="0">
            <a:noAutofit/>
          </a:bodyPr>
          <a:lstStyle/>
          <a:p>
            <a:pPr algn="r">
              <a:buFont typeface="Arial" pitchFamily="34" charset="0"/>
              <a:buNone/>
              <a:defRPr/>
            </a:pPr>
            <a:r>
              <a:rPr lang="ar-KW" sz="646" b="1" dirty="0" smtClean="0">
                <a:solidFill>
                  <a:schemeClr val="bg1"/>
                </a:solidFill>
                <a:cs typeface="Arial" pitchFamily="34" charset="0"/>
              </a:rPr>
              <a:t>تلفون:6666 2226 965+ </a:t>
            </a:r>
          </a:p>
          <a:p>
            <a:pPr algn="r">
              <a:buFont typeface="Arial" pitchFamily="34" charset="0"/>
              <a:buNone/>
              <a:defRPr/>
            </a:pPr>
            <a:r>
              <a:rPr lang="ar-KW" sz="646" b="1" dirty="0" smtClean="0">
                <a:solidFill>
                  <a:schemeClr val="bg1"/>
                </a:solidFill>
                <a:cs typeface="Arial" pitchFamily="34" charset="0"/>
              </a:rPr>
              <a:t>فاكس:6793 2226 965+</a:t>
            </a:r>
            <a:endParaRPr lang="ar-SA" sz="646" b="1" dirty="0">
              <a:solidFill>
                <a:schemeClr val="bg1"/>
              </a:solidFill>
              <a:cs typeface="Arial" pitchFamily="34" charset="0"/>
            </a:endParaRPr>
          </a:p>
        </p:txBody>
      </p:sp>
      <p:sp>
        <p:nvSpPr>
          <p:cNvPr id="4" name="Text Placeholder 5"/>
          <p:cNvSpPr>
            <a:spLocks noGrp="1"/>
          </p:cNvSpPr>
          <p:nvPr>
            <p:ph type="body" sz="quarter" idx="10"/>
          </p:nvPr>
        </p:nvSpPr>
        <p:spPr>
          <a:xfrm>
            <a:off x="3229593" y="3774373"/>
            <a:ext cx="2991102" cy="3190508"/>
          </a:xfrm>
        </p:spPr>
        <p:txBody>
          <a:bodyPr vert="horz" lIns="0" tIns="0" rIns="0" bIns="0" rtlCol="0" anchor="b">
            <a:noAutofit/>
          </a:bodyPr>
          <a:lstStyle/>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يجب ملاحظة أن هذا التقرير لا يشكل توصيات استثمارية أو ما إذا كان على المستثمرين الاستمرار في استثماراتهم </a:t>
            </a:r>
            <a:r>
              <a:rPr lang="ar-SA" dirty="0" smtClean="0">
                <a:solidFill>
                  <a:schemeClr val="bg1"/>
                </a:solidFill>
                <a:latin typeface="+mj-lt"/>
              </a:rPr>
              <a:t>الخاصة. </a:t>
            </a:r>
            <a:r>
              <a:rPr lang="ar-SA" dirty="0">
                <a:solidFill>
                  <a:schemeClr val="bg1"/>
                </a:solidFill>
                <a:latin typeface="+mj-lt"/>
              </a:rPr>
              <a:t>وقد تم إعداد التقرير فقط للغرض المنصوص عليه و لا ينبغي الاعتماد </a:t>
            </a:r>
            <a:r>
              <a:rPr lang="ar-SA" dirty="0" smtClean="0">
                <a:solidFill>
                  <a:schemeClr val="bg1"/>
                </a:solidFill>
                <a:latin typeface="+mj-lt"/>
              </a:rPr>
              <a:t>عليه </a:t>
            </a:r>
            <a:r>
              <a:rPr lang="ar-SA" dirty="0">
                <a:solidFill>
                  <a:schemeClr val="bg1"/>
                </a:solidFill>
                <a:latin typeface="+mj-lt"/>
              </a:rPr>
              <a:t>لأي غرض آخر.</a:t>
            </a:r>
          </a:p>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وأعد هذا التقرير للتداول العام وتم ارساله لك كعميل، لغرض تقديم المعلومات العامة </a:t>
            </a:r>
            <a:r>
              <a:rPr lang="ar-SA" dirty="0" smtClean="0">
                <a:solidFill>
                  <a:schemeClr val="bg1"/>
                </a:solidFill>
                <a:latin typeface="+mj-lt"/>
              </a:rPr>
              <a:t>فقط. </a:t>
            </a:r>
            <a:r>
              <a:rPr lang="ar-SA" dirty="0">
                <a:solidFill>
                  <a:schemeClr val="bg1"/>
                </a:solidFill>
                <a:latin typeface="+mj-lt"/>
              </a:rPr>
              <a:t>وليس المقصود منه عرض أو تقديم المشورة فيما يتعلق بشراء أو بيع أي ورقة مالية.</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latin typeface="+mj-lt"/>
              </a:rPr>
              <a:t>على الرغم من أن المعلومات في هذا التقرير تم جمعها من </a:t>
            </a:r>
            <a:r>
              <a:rPr lang="ar-KW" dirty="0" smtClean="0">
                <a:solidFill>
                  <a:schemeClr val="bg1"/>
                </a:solidFill>
                <a:latin typeface="+mj-lt"/>
              </a:rPr>
              <a:t>ال</a:t>
            </a:r>
            <a:r>
              <a:rPr lang="ar-SA" dirty="0" smtClean="0">
                <a:solidFill>
                  <a:schemeClr val="bg1"/>
                </a:solidFill>
                <a:latin typeface="+mj-lt"/>
              </a:rPr>
              <a:t>مصادر </a:t>
            </a:r>
            <a:r>
              <a:rPr lang="ar-SA" dirty="0">
                <a:solidFill>
                  <a:schemeClr val="bg1"/>
                </a:solidFill>
                <a:latin typeface="+mj-lt"/>
              </a:rPr>
              <a:t>التي تعتقد الشركة بأنها موثوق بها، </a:t>
            </a:r>
            <a:r>
              <a:rPr lang="ar-SA" dirty="0" smtClean="0">
                <a:solidFill>
                  <a:schemeClr val="bg1"/>
                </a:solidFill>
                <a:latin typeface="+mj-lt"/>
              </a:rPr>
              <a:t>نحن </a:t>
            </a:r>
            <a:r>
              <a:rPr lang="ar-SA" dirty="0">
                <a:solidFill>
                  <a:schemeClr val="bg1"/>
                </a:solidFill>
                <a:latin typeface="+mj-lt"/>
              </a:rPr>
              <a:t>لم نقم بالتحقق منها بشكل مستقل سواء كانت دقيقة </a:t>
            </a:r>
            <a:r>
              <a:rPr lang="ar-SA" dirty="0" smtClean="0">
                <a:solidFill>
                  <a:schemeClr val="bg1"/>
                </a:solidFill>
                <a:latin typeface="+mj-lt"/>
              </a:rPr>
              <a:t>أوغير </a:t>
            </a:r>
            <a:r>
              <a:rPr lang="ar-SA" dirty="0">
                <a:solidFill>
                  <a:schemeClr val="bg1"/>
                </a:solidFill>
                <a:latin typeface="+mj-lt"/>
              </a:rPr>
              <a:t>كاملة. لا توجد مسؤولية على الشركة بسبب أي خسائر ناتجة بصورة مباشرة أو غير مباشرة، من استخدام هذه المعلومات.</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rPr>
              <a:t>شركة الاستثمارات الوطنية</a:t>
            </a:r>
            <a:r>
              <a:rPr lang="ar-KW" dirty="0">
                <a:solidFill>
                  <a:schemeClr val="bg1"/>
                </a:solidFill>
              </a:rPr>
              <a:t>  ش.م.ك.ع.</a:t>
            </a:r>
            <a:endParaRPr lang="ar-SA" dirty="0">
              <a:solidFill>
                <a:schemeClr val="bg1"/>
              </a:solidFill>
            </a:endParaRPr>
          </a:p>
        </p:txBody>
      </p:sp>
      <p:sp>
        <p:nvSpPr>
          <p:cNvPr id="6" name="Text Placeholder 7"/>
          <p:cNvSpPr txBox="1">
            <a:spLocks/>
          </p:cNvSpPr>
          <p:nvPr/>
        </p:nvSpPr>
        <p:spPr bwMode="gray">
          <a:xfrm>
            <a:off x="5080000" y="8647089"/>
            <a:ext cx="1273633" cy="430968"/>
          </a:xfrm>
          <a:prstGeom prst="rect">
            <a:avLst/>
          </a:prstGeom>
        </p:spPr>
        <p:txBody>
          <a:bodyPr vert="horz" lIns="0" tIns="0" rIns="132923" bIns="0" rtlCol="0">
            <a:noAutofit/>
          </a:bodyPr>
          <a:lstStyle/>
          <a:p>
            <a:pPr algn="r">
              <a:buFont typeface="Arial" pitchFamily="34" charset="0"/>
              <a:buNone/>
              <a:defRPr/>
            </a:pPr>
            <a:r>
              <a:rPr lang="ar-SA" sz="646" b="1" dirty="0">
                <a:solidFill>
                  <a:schemeClr val="bg1"/>
                </a:solidFill>
                <a:cs typeface="Arial" pitchFamily="34" charset="0"/>
              </a:rPr>
              <a:t>شركة الاستثمارات الوطنية</a:t>
            </a:r>
          </a:p>
          <a:p>
            <a:pPr algn="r">
              <a:buFont typeface="Arial" pitchFamily="34" charset="0"/>
              <a:buNone/>
              <a:defRPr/>
            </a:pPr>
            <a:r>
              <a:rPr lang="ar-SA" sz="646" b="1" dirty="0">
                <a:solidFill>
                  <a:schemeClr val="bg1"/>
                </a:solidFill>
                <a:cs typeface="Arial" pitchFamily="34" charset="0"/>
              </a:rPr>
              <a:t>شرق, شارع المتنبي</a:t>
            </a:r>
          </a:p>
          <a:p>
            <a:pPr algn="r">
              <a:buFont typeface="Arial" pitchFamily="34" charset="0"/>
              <a:buNone/>
              <a:defRPr/>
            </a:pPr>
            <a:r>
              <a:rPr lang="ar-SA" sz="646" b="1" dirty="0">
                <a:solidFill>
                  <a:schemeClr val="bg1"/>
                </a:solidFill>
                <a:cs typeface="Arial" pitchFamily="34" charset="0"/>
              </a:rPr>
              <a:t>مبنى </a:t>
            </a:r>
            <a:r>
              <a:rPr lang="ar-SA" sz="646" b="1" dirty="0" smtClean="0">
                <a:solidFill>
                  <a:schemeClr val="bg1"/>
                </a:solidFill>
                <a:cs typeface="Arial" pitchFamily="34" charset="0"/>
              </a:rPr>
              <a:t>الخليجية</a:t>
            </a:r>
            <a:endParaRPr lang="en-US" sz="646" b="1" dirty="0" smtClean="0">
              <a:solidFill>
                <a:schemeClr val="bg1"/>
              </a:solidFill>
              <a:cs typeface="Arial" pitchFamily="34" charset="0"/>
            </a:endParaRPr>
          </a:p>
          <a:p>
            <a:pPr algn="r">
              <a:buFont typeface="Arial" pitchFamily="34" charset="0"/>
              <a:buNone/>
              <a:defRPr/>
            </a:pPr>
            <a:r>
              <a:rPr lang="ar-KW" sz="646" b="1" dirty="0" smtClean="0">
                <a:solidFill>
                  <a:schemeClr val="bg1"/>
                </a:solidFill>
                <a:cs typeface="Arial" pitchFamily="34" charset="0"/>
              </a:rPr>
              <a:t>ص. ب. 25667 الصفاة 13117 الكويت </a:t>
            </a:r>
            <a:endParaRPr lang="ar-SA" sz="646" b="1" dirty="0">
              <a:solidFill>
                <a:schemeClr val="bg1"/>
              </a:solidFill>
              <a:cs typeface="Arial"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993067" cy="8983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0448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17686</TotalTime>
  <Words>1345</Words>
  <Application>Microsoft Office PowerPoint</Application>
  <PresentationFormat>On-screen Show (4:3)</PresentationFormat>
  <Paragraphs>72</Paragraphs>
  <Slides>7</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Links</vt:lpstr>
      </vt:variant>
      <vt:variant>
        <vt:i4>11</vt:i4>
      </vt:variant>
      <vt:variant>
        <vt:lpstr>Slide Titles</vt:lpstr>
      </vt:variant>
      <vt:variant>
        <vt:i4>7</vt:i4>
      </vt:variant>
    </vt:vector>
  </HeadingPairs>
  <TitlesOfParts>
    <vt:vector size="24" baseType="lpstr">
      <vt:lpstr>Arial</vt:lpstr>
      <vt:lpstr>Calibri</vt:lpstr>
      <vt:lpstr>Calibri Light</vt:lpstr>
      <vt:lpstr>Times New Roman</vt:lpstr>
      <vt:lpstr>Wingdings</vt:lpstr>
      <vt:lpstr>Office Theme</vt:lpstr>
      <vt:lpstr>file:///\\nicfps\laid$\Researches%20&amp;%20Studies\Work%20Files\Periodic%20Reports\Boursa%20Kuwait\Weekly\2020\Master%20Model%20for%20weekly%20(wealth%20management)v.1%20-%20Copy.xlsx!Indcies%20!R2C2:R7C9</vt:lpstr>
      <vt:lpstr>file:///\\nicfps\laid$\Researches%20&amp;%20Studies\Work%20Files\Periodic%20Reports\Boursa%20Kuwait\Weekly\2020\Master%20Model%20for%20weekly%20(wealth%20management)v.1%20-%20Copy.xlsx!sector%20indices%20%20!%5bMaster%20Model%20for%20weekly%20(wealth%20management)v.1%20-%20Copy.xlsx%5dsector%20indices%20%20%20Chart%201</vt:lpstr>
      <vt:lpstr>file:///\\nicfps\laid$\Researches%20&amp;%20Studies\Work%20Files\Periodic%20Reports\Boursa%20Kuwait\Weekly\2020\Master%20Model%20for%20weekly%20(wealth%20management)v.1%20-%20Copy.xlsx!sector%20indices%20%20!%5bMaster%20Model%20for%20weekly%20(wealth%20management)v.1%20-%20Copy.xlsx%5dsector%20indices%20%20%20Chart%202</vt:lpstr>
      <vt:lpstr>file:///\\nicfps\laid$\Researches%20&amp;%20Studies\Work%20Files\Periodic%20Reports\Boursa%20Kuwait\Weekly\2020\Master%20Model%20for%20weekly%20(wealth%20management)v.1%20-%20Copy.xlsx!sector%20indices%20%20!R2C24:R17C28</vt:lpstr>
      <vt:lpstr>file:///\\nicfps\laid$\Researches%20&amp;%20Studies\Work%20Files\Periodic%20Reports\Boursa%20Kuwait\Weekly\2020\Master%20Model%20for%20weekly%20(wealth%20management)v.1%20-%20Copy.xlsx!Companies%20(P%20Market)!R3C2:R25C9</vt:lpstr>
      <vt:lpstr>file:///\\nicfps\laid$\Researches%20&amp;%20Studies\Work%20Files\Periodic%20Reports\Boursa%20Kuwait\Weekly\2020\Master%20Model%20for%20weekly%20(wealth%20management)v.1%20-%20Copy.xlsx!(P%20Market)%20chart!%5bMaster%20Model%20for%20weekly%20(wealth%20management)v.1%20-%20Copy.xlsx%5d(P%20Market)%20chart%20Chart%202</vt:lpstr>
      <vt:lpstr>file:///\\nicfps\laid$\Researches%20&amp;%20Studies\Work%20Files\Periodic%20Reports\Boursa%20Kuwait\Weekly\2020\Master%20Model%20for%20weekly%20(wealth%20management)v.1%20-%20Copy.xlsx!companies%20(Main%20Market&amp;%20chart)!R3C22:R15C29</vt:lpstr>
      <vt:lpstr>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vt:lpstr>
      <vt:lpstr>file:///\\nicfps\laid$\Researches%20&amp;%20Studies\Work%20Files\Periodic%20Reports\Boursa%20Kuwait\Weekly\2020\Master%20Model%20for%20weekly%20(wealth%20management)v.1%20-%20Copy.xlsx!companies%20(Main%20Market&amp;%20chart)!R3C12:R15C19</vt:lpstr>
      <vt:lpstr>file:///\\nicfps\laid$\Researches%20&amp;%20Studies\Work%20Files\Periodic%20Reports\Boursa%20Kuwait\Weekly\2020\Master%20Model%20for%20weekly%20(wealth%20management)v.1%20-%20Copy.xlsx!companies%20(Main%20Market&amp;%20chart)!R3C2:R15C9</vt:lpstr>
      <vt:lpstr>file:///\\nicfps\laid$\Researches%20&amp;%20Studies\Work%20Files\Periodic%20Reports\Boursa%20Kuwait\Weekly\2020\Master%20Model%20for%20weekly%20(wealth%20management)v.1%20-%20Copy.xlsx!companies%20(Main%20Market&amp;%20chart)!R3C32:R15C39</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شركة الاستثمارات الوطنية  ش.م.ك.</dc:title>
  <dc:creator>Alaa Alatilie</dc:creator>
  <cp:lastModifiedBy>Hossam Ahmed</cp:lastModifiedBy>
  <cp:revision>3669</cp:revision>
  <cp:lastPrinted>2019-01-10T11:21:43Z</cp:lastPrinted>
  <dcterms:created xsi:type="dcterms:W3CDTF">2015-01-14T07:25:06Z</dcterms:created>
  <dcterms:modified xsi:type="dcterms:W3CDTF">2020-12-24T11:58:51Z</dcterms:modified>
</cp:coreProperties>
</file>