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1224"/>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12/24/2020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12/24/2020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12/24/2020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12/24/2020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12/24/2020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2020/12/24</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952340"/>
            <a:ext cx="6591300" cy="5284139"/>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بورصة </a:t>
            </a:r>
            <a:r>
              <a:rPr lang="ar-SA" sz="1100" b="1" dirty="0">
                <a:solidFill>
                  <a:srgbClr val="FF0000"/>
                </a:solidFill>
                <a:latin typeface="Calibri" panose="020F0502020204030204" pitchFamily="34" charset="0"/>
                <a:ea typeface="Calibri" panose="020F0502020204030204" pitchFamily="34" charset="0"/>
                <a:cs typeface="Calibri" panose="020F0502020204030204" pitchFamily="34" charset="0"/>
              </a:rPr>
              <a:t>الكويت تغلق </a:t>
            </a:r>
            <a:r>
              <a:rPr lang="ar-SA" sz="11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على خسائر أسبوعية بنحو 1.3%</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أنهت بورصة الكويت تعاملاتها للأسبوع المنتهي في الرابع والعشرون من ديسمبر على تراجع جماعي في أداء مؤشراتها مقارنة مع اقفال الأسبوع الماضي، حيث تراجع مؤشر السوق العام بنسبة 1.3%، ومؤشر السوق الأول بنسبة 1.4%، ومؤشر السوق الرئيسي بنسبة 0.9%. كما تراجع المعدل اليومي لقيمة الأسهم المتداولة بنسبة 34.2% إلى 32.4 مليون د.ك خلال الأسبوع بالمقارنة مع 49.2 مليون د.ك للأسبوع الماضي، وكذلك المعدل اليومي لكمية الأسهم المتداولة بنسبة 24.2% إلي 185 مليون سهم بالمقارنة مع 244 مليون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جاء أداء مؤشرات البورصة سلبيا مع نهاية الأسبوع، حيث أقفلت أربعة جلسات في النطاق السلبي، في حين جاء أداء جلسة قبل نهاية الأسبوع ايجابيا،  يُذكر أن كافة مؤشرات البورصة قد افتتحت على فجوة سفلية مطلع جلسة تداول منتصف الأسبوع على أثر تجدد المخاوف بعد ظهور سلالة جديدة من كوفيد 19 والتي اعتبرها البعض أكثر خطورةً وأسرع انتشاراً، مما أصاب كافة الأسواق الإقليمية والعالمية بحالة من الخوف والهلع، حيث شهدت شريحة واسعة من أسهم السوق الأول وكذلك الرئيسي ضغوط بيعية واضحة خلال التعاملات الصباحية من ذات الجلسة، لكنه ومع نهاية الجلسة نجحت مؤشرات البورصة في تقليص خسائرها الصباحية مع عودة الشراء الإنتقائي على عدد محدود من الأسهم.</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الجدير بالذكر أن بورصة الكويت تعيش حالة من تراجع الشهية الإستثمارية إن صح التعبير، مما خلق عزوفا واضحا من قبل المتعاملين تجاه أسهم السوق الأول بشكل عام وأسهم البنوك بشكل خاص، ولعل ارتفاع مؤشر السوق الأول بنحو 1.2%، و ارتفاع مؤشر السوق الرئيسي بنسبة 3.9%، منذ ترقية بورصة الكويت ضمن </a:t>
            </a:r>
            <a:r>
              <a:rPr lang="ar-SA" sz="1100" dirty="0" smtClean="0">
                <a:latin typeface="Calibri" panose="020F0502020204030204" pitchFamily="34" charset="0"/>
                <a:ea typeface="Calibri" panose="020F0502020204030204" pitchFamily="34" charset="0"/>
              </a:rPr>
              <a:t>مؤشر</a:t>
            </a:r>
            <a:r>
              <a:rPr lang="en-US" sz="1100" dirty="0" smtClean="0">
                <a:latin typeface="Calibri" panose="020F0502020204030204" pitchFamily="34" charset="0"/>
                <a:ea typeface="Calibri" panose="020F0502020204030204" pitchFamily="34" charset="0"/>
              </a:rPr>
              <a:t>MSCI </a:t>
            </a:r>
            <a:r>
              <a:rPr lang="ar-SA" sz="1100" dirty="0" smtClean="0">
                <a:latin typeface="Calibri" panose="020F0502020204030204" pitchFamily="34" charset="0"/>
                <a:ea typeface="Calibri" panose="020F0502020204030204" pitchFamily="34" charset="0"/>
              </a:rPr>
              <a:t> للأسواق </a:t>
            </a:r>
            <a:r>
              <a:rPr lang="ar-SA" sz="1100" dirty="0">
                <a:latin typeface="Calibri" panose="020F0502020204030204" pitchFamily="34" charset="0"/>
                <a:ea typeface="Calibri" panose="020F0502020204030204" pitchFamily="34" charset="0"/>
              </a:rPr>
              <a:t>الناشئة في الثلاثون من شهر نوفمبر الماضي وحتى تاريخه، لخير دليل على هذه الحالة، ناهيك عن استقرار أداء قطاع البنوك وعدم تسجيله أي مكاسب سوقية تُذكر خلال ذات الفترة، الأمر الذي انعكس على أداء مؤشر السوق الأول، وجعله يتداول في اتجاه جانبي  منذ أوائل الشهر الجاري تقريبا، هذا بالإضافة إلى تراجع المعدل اليومي وأحجام التداول بالمقارنة مع الأسبوع الماضي بشكل لافت.</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إن انحسار المحفزات الإيجابية في الوقت الراهن في البيانات المالية السنوية للشركات المدرجة، والتي سوف تكون متراجعة بطبيعة الحال، لا يزال يلقىي </a:t>
            </a:r>
            <a:r>
              <a:rPr lang="ar-SA" sz="1100">
                <a:latin typeface="Calibri" panose="020F0502020204030204" pitchFamily="34" charset="0"/>
                <a:ea typeface="Calibri" panose="020F0502020204030204" pitchFamily="34" charset="0"/>
              </a:rPr>
              <a:t>بظلاله </a:t>
            </a:r>
            <a:r>
              <a:rPr lang="ar-SA" sz="1100" smtClean="0">
                <a:latin typeface="Calibri" panose="020F0502020204030204" pitchFamily="34" charset="0"/>
                <a:ea typeface="Calibri" panose="020F0502020204030204" pitchFamily="34" charset="0"/>
              </a:rPr>
              <a:t>على مزاج وسلوك </a:t>
            </a:r>
            <a:r>
              <a:rPr lang="ar-SA" sz="1100" dirty="0" smtClean="0">
                <a:latin typeface="Calibri" panose="020F0502020204030204" pitchFamily="34" charset="0"/>
                <a:ea typeface="Calibri" panose="020F0502020204030204" pitchFamily="34" charset="0"/>
              </a:rPr>
              <a:t>المتعاملين. </a:t>
            </a:r>
            <a:endParaRPr lang="ar-SA" sz="1100" dirty="0">
              <a:latin typeface="Calibri" panose="020F0502020204030204" pitchFamily="34" charset="0"/>
              <a:ea typeface="Calibri" panose="020F0502020204030204" pitchFamily="34" charset="0"/>
            </a:endParaRPr>
          </a:p>
        </p:txBody>
      </p:sp>
      <p:sp>
        <p:nvSpPr>
          <p:cNvPr id="14" name="TextBox 13"/>
          <p:cNvSpPr txBox="1"/>
          <p:nvPr/>
        </p:nvSpPr>
        <p:spPr>
          <a:xfrm>
            <a:off x="152400" y="2730761"/>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965323289"/>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781"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91300" cy="6655668"/>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أهم </a:t>
            </a:r>
            <a:r>
              <a:rPr lang="ar-SA" sz="1100" b="1" u="sng" dirty="0">
                <a:latin typeface="Calibri" panose="020F0502020204030204" pitchFamily="34" charset="0"/>
                <a:ea typeface="Calibri" panose="020F0502020204030204" pitchFamily="34" charset="0"/>
                <a:cs typeface="Calibri" panose="020F0502020204030204" pitchFamily="34" charset="0"/>
              </a:rPr>
              <a:t>افصاحات الشركات خلال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الفترة</a:t>
            </a:r>
            <a:endParaRPr lang="en-US" sz="1100" dirty="0"/>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مجلس إدارة البنك الأهلي المتحد – البحرين – سوف يجتمع يوم الأثنين الموافق 22 فبراير 2021، لعرض البيانات المالية للسنة المنتهية في </a:t>
            </a:r>
            <a:r>
              <a:rPr lang="ar-SA" sz="1050" dirty="0" smtClean="0">
                <a:latin typeface="Arial" panose="020B0604020202020204" pitchFamily="34" charset="0"/>
                <a:ea typeface="Calibri" panose="020F0502020204030204" pitchFamily="34" charset="0"/>
              </a:rPr>
              <a:t>31/12/2020.</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أفادت شركة أجيليتي للمخازن العمومية، بأنها وقعت من خلال شركتها التابعة في جمهورية مصر العربية على عقد إدارة وتشغيل مشروع جسور، لمدة ثلاث </a:t>
            </a:r>
            <a:r>
              <a:rPr lang="ar-SA" sz="1050" dirty="0" smtClean="0">
                <a:latin typeface="Arial" panose="020B0604020202020204" pitchFamily="34" charset="0"/>
                <a:ea typeface="Calibri" panose="020F0502020204030204" pitchFamily="34" charset="0"/>
              </a:rPr>
              <a:t>سنوات قابلة </a:t>
            </a:r>
            <a:r>
              <a:rPr lang="ar-SA" sz="1050" dirty="0">
                <a:latin typeface="Arial" panose="020B0604020202020204" pitchFamily="34" charset="0"/>
                <a:ea typeface="Calibri" panose="020F0502020204030204" pitchFamily="34" charset="0"/>
              </a:rPr>
              <a:t>للتجديد، وأشارت أجيليتي أنه لا يمكن تقييم الأثر المالي حاليا.</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وافقت بورصة الكويت على تسجيل شركة بيتك كابيتال للإستثمار لمزاولة نشاط صانع سوق اعتبارا من يوم الأثنين الموافق 21/12/2020، وذلك على وحدات صندوق بيتك كابيتال ريت. </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بلغت خسائر شركة ألافكو لتمويل شراء وتأجير الطائرات 9.8 مليون د.ك وذلك عن السنة المالية المنتهية في 30 سبتمبر 2020، بالمقارنة مع أرباح بمقدار 17.7 مليون د.ك للعام الماضي.</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حازت شركة الصناعات الهندسية الثقيلة وبناء السفن عن حصولها على أقل الأسعار في مناقصة لصالح مؤسسة الموانئ الكويتية  بقيمة 1.8 مليون د.ك ولمدة إثني عشرا شهرا.</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حازت الشركة الوطنية للتنظيف على المناقصة الخاصة بمعالجة والتخلص من النفايات الصناعية، لصالح الشركة الكويتية للصناعات البترولية المتكاملة بقيمة 2 مليون د.ك تقريبا ولمدة اربع سنوات.</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أكد صندوق بيتك ريت أن تاريخ حيازة السهم لإستحقاقات الأسهم </a:t>
            </a:r>
            <a:r>
              <a:rPr lang="ar-SA" sz="1050" dirty="0" smtClean="0">
                <a:latin typeface="Arial" panose="020B0604020202020204" pitchFamily="34" charset="0"/>
                <a:ea typeface="Calibri" panose="020F0502020204030204" pitchFamily="34" charset="0"/>
              </a:rPr>
              <a:t>هو </a:t>
            </a:r>
            <a:r>
              <a:rPr lang="ar-SA" sz="1050" dirty="0">
                <a:latin typeface="Arial" panose="020B0604020202020204" pitchFamily="34" charset="0"/>
                <a:ea typeface="Calibri" panose="020F0502020204030204" pitchFamily="34" charset="0"/>
              </a:rPr>
              <a:t>يوم الخميس الموافق 24 من الشهر الجاري. </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قامت شركة نور للإستثمار المالي بتسديد مبكر  لمبلغ وقدره 0.5 مليون د.ك لصالح الشركة الأم.</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Arial" panose="020B0604020202020204" pitchFamily="34" charset="0"/>
                <a:ea typeface="Calibri" panose="020F0502020204030204" pitchFamily="34" charset="0"/>
              </a:rPr>
              <a:t>أفادت </a:t>
            </a:r>
            <a:r>
              <a:rPr lang="ar-SA" sz="1050" dirty="0">
                <a:latin typeface="Arial" panose="020B0604020202020204" pitchFamily="34" charset="0"/>
                <a:ea typeface="Calibri" panose="020F0502020204030204" pitchFamily="34" charset="0"/>
              </a:rPr>
              <a:t>شركة الصالحية العقارية، بأنها قامت بتوقيع اتفاقية صانع سوق مع </a:t>
            </a:r>
            <a:r>
              <a:rPr lang="ar-SA" sz="1050">
                <a:latin typeface="Arial" panose="020B0604020202020204" pitchFamily="34" charset="0"/>
                <a:ea typeface="Calibri" panose="020F0502020204030204" pitchFamily="34" charset="0"/>
              </a:rPr>
              <a:t>شركة </a:t>
            </a:r>
            <a:r>
              <a:rPr lang="ar-SA" sz="1050" smtClean="0">
                <a:latin typeface="Arial" panose="020B0604020202020204" pitchFamily="34" charset="0"/>
                <a:ea typeface="Calibri" panose="020F0502020204030204" pitchFamily="34" charset="0"/>
              </a:rPr>
              <a:t>ثروة </a:t>
            </a:r>
            <a:r>
              <a:rPr lang="ar-SA" sz="1050" dirty="0">
                <a:latin typeface="Arial" panose="020B0604020202020204" pitchFamily="34" charset="0"/>
                <a:ea typeface="Calibri" panose="020F0502020204030204" pitchFamily="34" charset="0"/>
              </a:rPr>
              <a:t>للإستثمار</a:t>
            </a:r>
            <a:r>
              <a:rPr lang="ar-SA" sz="1050" dirty="0" smtClean="0">
                <a:latin typeface="Arial" panose="020B0604020202020204" pitchFamily="34" charset="0"/>
                <a:ea typeface="Calibri" panose="020F0502020204030204" pitchFamily="34" charset="0"/>
              </a:rPr>
              <a:t>، </a:t>
            </a:r>
            <a:r>
              <a:rPr lang="ar-SA" sz="1050" dirty="0">
                <a:latin typeface="Arial" panose="020B0604020202020204" pitchFamily="34" charset="0"/>
                <a:ea typeface="Calibri" panose="020F0502020204030204" pitchFamily="34" charset="0"/>
              </a:rPr>
              <a:t>إعتبارا من أول يناير2021.</a:t>
            </a:r>
            <a:endParaRPr lang="en-US" sz="1050" dirty="0">
              <a:latin typeface="Arial" panose="020B0604020202020204" pitchFamily="34" charset="0"/>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a:latin typeface="Arial" panose="020B0604020202020204" pitchFamily="34" charset="0"/>
                <a:ea typeface="Calibri" panose="020F0502020204030204" pitchFamily="34" charset="0"/>
              </a:rPr>
              <a:t>قامت وكالة التصنيف العالمية فيتش بتثبيت التصنيف الإئتماني طويل الأجل لبنك الكويت الدولي عند</a:t>
            </a:r>
            <a:r>
              <a:rPr lang="en-US" sz="1050" dirty="0">
                <a:latin typeface="Arial" panose="020B0604020202020204" pitchFamily="34" charset="0"/>
                <a:ea typeface="Calibri" panose="020F0502020204030204" pitchFamily="34" charset="0"/>
              </a:rPr>
              <a:t>A+</a:t>
            </a:r>
            <a:r>
              <a:rPr lang="ar-SA" sz="1050" dirty="0">
                <a:latin typeface="Arial" panose="020B0604020202020204" pitchFamily="34" charset="0"/>
                <a:ea typeface="Calibri" panose="020F0502020204030204" pitchFamily="34" charset="0"/>
              </a:rPr>
              <a:t> مع نظرة مستقبلية مستقرة.</a:t>
            </a:r>
            <a:endParaRPr lang="en-US" sz="1050" dirty="0">
              <a:latin typeface="Arial" panose="020B0604020202020204" pitchFamily="34" charset="0"/>
              <a:ea typeface="Calibri" panose="020F0502020204030204" pitchFamily="34" charset="0"/>
            </a:endParaRPr>
          </a:p>
          <a:p>
            <a:pPr algn="justLow" rtl="1">
              <a:lnSpc>
                <a:spcPct val="150000"/>
              </a:lnSpc>
              <a:spcAft>
                <a:spcPts val="800"/>
              </a:spcAft>
            </a:pPr>
            <a:r>
              <a:rPr lang="ar-SA" sz="1200" b="1" u="sng" dirty="0" smtClean="0"/>
              <a:t>أسعار </a:t>
            </a:r>
            <a:r>
              <a:rPr lang="ar-SA" sz="1200" b="1" u="sng" dirty="0"/>
              <a:t>النفط </a:t>
            </a:r>
            <a:endParaRPr lang="ar-SA" sz="12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000" dirty="0">
                <a:latin typeface="Calibri" panose="020F0502020204030204" pitchFamily="34" charset="0"/>
                <a:ea typeface="Calibri" panose="020F0502020204030204" pitchFamily="34" charset="0"/>
              </a:rPr>
              <a:t>تراجعت أسعار خام النفط مع نهاية الأسبوع، بعد سلسلة من الإرتفاعات على مدار سبعة اسابيع متتالية، ويأتي هذه التراجع في ظل ظهور سلالة جديدة لكوفيد 19 في المملكة المتحدة، حيث انخفض خام برنت خلال التعاملات الصباحية لجلسة مطلع الأسبوع بنحو 5.8% إلى مستوى 49.20 دولار أمريكي، وذلك قبل أن يقلص خسائره مع نهاية الجلسة إلى 2.6%، كما نجح خام </a:t>
            </a:r>
            <a:r>
              <a:rPr lang="ar-SA" sz="1000" dirty="0" smtClean="0">
                <a:latin typeface="Calibri" panose="020F0502020204030204" pitchFamily="34" charset="0"/>
                <a:ea typeface="Calibri" panose="020F0502020204030204" pitchFamily="34" charset="0"/>
              </a:rPr>
              <a:t>برنت </a:t>
            </a:r>
            <a:r>
              <a:rPr lang="ar-SA" sz="1000" dirty="0">
                <a:latin typeface="Calibri" panose="020F0502020204030204" pitchFamily="34" charset="0"/>
                <a:ea typeface="Calibri" panose="020F0502020204030204" pitchFamily="34" charset="0"/>
              </a:rPr>
              <a:t>في القفز </a:t>
            </a:r>
            <a:r>
              <a:rPr lang="ar-SA" sz="1000" dirty="0" smtClean="0">
                <a:latin typeface="Calibri" panose="020F0502020204030204" pitchFamily="34" charset="0"/>
                <a:ea typeface="Calibri" panose="020F0502020204030204" pitchFamily="34" charset="0"/>
              </a:rPr>
              <a:t>مجددا </a:t>
            </a:r>
            <a:r>
              <a:rPr lang="ar-SA" sz="1000" dirty="0">
                <a:latin typeface="Calibri" panose="020F0502020204030204" pitchFamily="34" charset="0"/>
                <a:ea typeface="Calibri" panose="020F0502020204030204" pitchFamily="34" charset="0"/>
              </a:rPr>
              <a:t>فوق مستوى ال 50 دولار أمريكي مدعوما بتراجع مخزونات النفط الأمريكية بمقدار 0.6 مليون برميل خلال الأسبوع المنتهي في الثامن عشر من الشهر الجاري، وفقا لما أشارت إليه إدارة معلومات الطاقة الأمريكية</a:t>
            </a:r>
            <a:r>
              <a:rPr lang="ar-SA" sz="1000" dirty="0" smtClean="0">
                <a:latin typeface="Calibri" panose="020F0502020204030204" pitchFamily="34" charset="0"/>
                <a:ea typeface="Calibri" panose="020F0502020204030204" pitchFamily="34" charset="0"/>
              </a:rPr>
              <a:t>.</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a:t>
            </a:r>
            <a:r>
              <a:rPr lang="ar-SA" sz="1000" dirty="0" smtClean="0"/>
              <a:t>التأمين بنسبة </a:t>
            </a:r>
            <a:r>
              <a:rPr lang="ar-SA" sz="1000" dirty="0" smtClean="0"/>
              <a:t>3.7%، </a:t>
            </a:r>
            <a:r>
              <a:rPr lang="ar-SA" sz="1000" dirty="0" smtClean="0"/>
              <a:t>تلاه قطاع </a:t>
            </a:r>
            <a:r>
              <a:rPr lang="ar-SA" sz="1000" dirty="0" smtClean="0"/>
              <a:t>المواد الأساسية بنسبة 1%، </a:t>
            </a:r>
            <a:r>
              <a:rPr lang="ar-SA" sz="1000" dirty="0" smtClean="0"/>
              <a:t>في حين كان أول الخاسرين قطاع </a:t>
            </a:r>
            <a:r>
              <a:rPr lang="ar-SA" sz="1000" dirty="0" smtClean="0"/>
              <a:t>النفط والغاز بنسبة 3.9%، </a:t>
            </a:r>
            <a:r>
              <a:rPr lang="ar-SA" sz="1000" dirty="0" smtClean="0"/>
              <a:t>ثم قطاع </a:t>
            </a:r>
            <a:r>
              <a:rPr lang="ar-SA" sz="1000" dirty="0" smtClean="0"/>
              <a:t>الخدمات الإستهلاكية </a:t>
            </a:r>
            <a:r>
              <a:rPr lang="ar-SA" sz="1000" dirty="0" smtClean="0"/>
              <a:t>بنسبة </a:t>
            </a:r>
            <a:r>
              <a:rPr lang="ar-SA" sz="1000" dirty="0" smtClean="0"/>
              <a:t>3.5%.</a:t>
            </a:r>
            <a:endParaRPr lang="ar-SA" sz="1000" dirty="0" smtClean="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44.3</a:t>
            </a:r>
            <a:r>
              <a:rPr lang="ar-KW" sz="1000" dirty="0" smtClean="0"/>
              <a:t>%</a:t>
            </a:r>
            <a:r>
              <a:rPr lang="ar-SA" sz="1000" dirty="0" smtClean="0"/>
              <a:t>، 16% 13.8%</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36.3</a:t>
            </a:r>
            <a:r>
              <a:rPr lang="ar-KW" sz="1000" dirty="0" smtClean="0"/>
              <a:t>%</a:t>
            </a:r>
            <a:r>
              <a:rPr lang="ar-SA" sz="1000" dirty="0" smtClean="0"/>
              <a:t>،</a:t>
            </a:r>
            <a:r>
              <a:rPr lang="ar-KW" sz="1000" dirty="0" smtClean="0"/>
              <a:t> </a:t>
            </a:r>
            <a:r>
              <a:rPr lang="ar-SA" sz="1000" dirty="0" smtClean="0"/>
              <a:t>19.5</a:t>
            </a:r>
            <a:r>
              <a:rPr lang="ar-KW" sz="1000" dirty="0" smtClean="0"/>
              <a:t>%و</a:t>
            </a:r>
            <a:r>
              <a:rPr lang="ar-SA" sz="1000" dirty="0" smtClean="0"/>
              <a:t> 17.8%</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832528954"/>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315"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871903387"/>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316"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579409586"/>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317"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بنك الكويت الوطني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22.9</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847 فلس متراجعا بنسبة 1.6%</a:t>
            </a:r>
            <a:r>
              <a:rPr lang="ar-KW" sz="1000" dirty="0" smtClean="0"/>
              <a:t>،</a:t>
            </a:r>
            <a:r>
              <a:rPr lang="ar-SA" sz="1000" dirty="0" smtClean="0"/>
              <a:t> وجاء سهم بيت التمويل الكويتي بالمركز الثاني </a:t>
            </a:r>
            <a:r>
              <a:rPr lang="ar-SA" sz="1000" dirty="0"/>
              <a:t>بقيمة تداول بلغ</a:t>
            </a:r>
            <a:r>
              <a:rPr lang="ar-KW" sz="1000" dirty="0"/>
              <a:t>ت</a:t>
            </a:r>
            <a:r>
              <a:rPr lang="ar-SA" sz="1000" dirty="0"/>
              <a:t> </a:t>
            </a:r>
            <a:r>
              <a:rPr lang="ar-SA" sz="1000" dirty="0" smtClean="0"/>
              <a:t>17.2</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679 فلس </a:t>
            </a:r>
            <a:r>
              <a:rPr lang="ar-SA" sz="1000" dirty="0"/>
              <a:t>متراجعا </a:t>
            </a:r>
            <a:r>
              <a:rPr lang="ar-SA" sz="1000" dirty="0" smtClean="0"/>
              <a:t>بنسبة 0.7%، </a:t>
            </a:r>
            <a:r>
              <a:rPr lang="ar-KW" sz="1000" dirty="0" smtClean="0"/>
              <a:t>ثم </a:t>
            </a:r>
            <a:r>
              <a:rPr lang="ar-SA" sz="1000" dirty="0" smtClean="0"/>
              <a:t>جاء سهم</a:t>
            </a:r>
            <a:r>
              <a:rPr lang="ar-KW" sz="1000" dirty="0" smtClean="0"/>
              <a:t> </a:t>
            </a:r>
            <a:r>
              <a:rPr lang="ar-SA" sz="1000" dirty="0"/>
              <a:t>شركة الإتصالات المتنقلة </a:t>
            </a:r>
            <a:r>
              <a:rPr lang="ar-SA" sz="1000" dirty="0" smtClean="0"/>
              <a:t>بالمركز </a:t>
            </a:r>
            <a:r>
              <a:rPr lang="ar-KW" sz="1000" dirty="0" smtClean="0"/>
              <a:t>الثالث</a:t>
            </a:r>
            <a:r>
              <a:rPr lang="ar-SA" sz="1000" dirty="0" smtClean="0"/>
              <a:t> بقيمة </a:t>
            </a:r>
            <a:r>
              <a:rPr lang="ar-SA" sz="1000" dirty="0"/>
              <a:t>تداول </a:t>
            </a:r>
            <a:r>
              <a:rPr lang="ar-SA" sz="1000" dirty="0" smtClean="0"/>
              <a:t>بلغت 13.6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609 فلس</a:t>
            </a:r>
            <a:r>
              <a:rPr lang="ar-SA" sz="1000" dirty="0"/>
              <a:t> متراجعا </a:t>
            </a:r>
            <a:r>
              <a:rPr lang="ar-SA" sz="1000" dirty="0" smtClean="0"/>
              <a:t>بنسبة 2.9%.</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5,802</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5,210</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2,635</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770619692"/>
              </p:ext>
            </p:extLst>
          </p:nvPr>
        </p:nvGraphicFramePr>
        <p:xfrm>
          <a:off x="152400" y="1184716"/>
          <a:ext cx="6591300" cy="4029075"/>
        </p:xfrm>
        <a:graphic>
          <a:graphicData uri="http://schemas.openxmlformats.org/presentationml/2006/ole">
            <mc:AlternateContent xmlns:mc="http://schemas.openxmlformats.org/markup-compatibility/2006">
              <mc:Choice xmlns:v="urn:schemas-microsoft-com:vml" Requires="v">
                <p:oleObj spid="_x0000_s136692"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84716"/>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68137794"/>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693"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عقارات الكويت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7.3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111</a:t>
            </a:r>
            <a:r>
              <a:rPr lang="ar-KW" sz="1000" dirty="0" smtClean="0"/>
              <a:t> </a:t>
            </a:r>
            <a:r>
              <a:rPr lang="ar-SA" sz="1000" dirty="0" smtClean="0"/>
              <a:t>فلس متراجعا بنسبة 0.9%</a:t>
            </a:r>
            <a:r>
              <a:rPr lang="ar-KW" sz="1000" dirty="0" smtClean="0"/>
              <a:t>، </a:t>
            </a:r>
            <a:r>
              <a:rPr lang="ar-SA" sz="1000" dirty="0" smtClean="0"/>
              <a:t>وجاء سهم شركة ألافكو </a:t>
            </a:r>
            <a:r>
              <a:rPr lang="ar-SA" sz="1000" dirty="0"/>
              <a:t>لتمويل شراء وتأجير الطائرات بالمركز </a:t>
            </a:r>
            <a:r>
              <a:rPr lang="ar-SA" sz="1000" dirty="0" smtClean="0"/>
              <a:t>الثاني </a:t>
            </a:r>
            <a:r>
              <a:rPr lang="ar-SA" sz="1000" dirty="0"/>
              <a:t>بقيمة تداول </a:t>
            </a:r>
            <a:r>
              <a:rPr lang="ar-SA" sz="1000" dirty="0" smtClean="0"/>
              <a:t>بلغت 6.5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206 </a:t>
            </a:r>
            <a:r>
              <a:rPr lang="ar-SA" sz="1000" dirty="0"/>
              <a:t>فلس </a:t>
            </a:r>
            <a:r>
              <a:rPr lang="ar-SA" sz="1000" dirty="0" smtClean="0"/>
              <a:t>متراجعا </a:t>
            </a:r>
            <a:r>
              <a:rPr lang="ar-SA" sz="1000" dirty="0"/>
              <a:t>بنسبة </a:t>
            </a:r>
            <a:r>
              <a:rPr lang="ar-SA" sz="1000" dirty="0" smtClean="0"/>
              <a:t>4.6%، ثم جاء </a:t>
            </a:r>
            <a:r>
              <a:rPr lang="ar-SA" sz="1000" dirty="0"/>
              <a:t>سهم</a:t>
            </a:r>
            <a:r>
              <a:rPr lang="ar-KW" sz="1000" dirty="0"/>
              <a:t> </a:t>
            </a:r>
            <a:r>
              <a:rPr lang="ar-SA" sz="1000" dirty="0"/>
              <a:t>شركة </a:t>
            </a:r>
            <a:r>
              <a:rPr lang="ar-SA" sz="1000" dirty="0" smtClean="0"/>
              <a:t>مجموعة الإمتياز الإستثمارية بالمركز الثالث </a:t>
            </a:r>
            <a:r>
              <a:rPr lang="ar-SA" sz="1000" dirty="0"/>
              <a:t>بقيمة تداول بلغ</a:t>
            </a:r>
            <a:r>
              <a:rPr lang="ar-KW" sz="1000" dirty="0" smtClean="0"/>
              <a:t>ت</a:t>
            </a:r>
            <a:r>
              <a:rPr lang="ar-SA" sz="1000" dirty="0"/>
              <a:t> </a:t>
            </a:r>
            <a:r>
              <a:rPr lang="ar-SA" sz="1000" dirty="0" smtClean="0"/>
              <a:t>6.1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115 فلس مرتفعا بنسبة 6.5%.</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628</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425</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3655409284"/>
              </p:ext>
            </p:extLst>
          </p:nvPr>
        </p:nvGraphicFramePr>
        <p:xfrm>
          <a:off x="166689" y="1150938"/>
          <a:ext cx="6577012" cy="2314575"/>
        </p:xfrm>
        <a:graphic>
          <a:graphicData uri="http://schemas.openxmlformats.org/presentationml/2006/ole">
            <mc:AlternateContent xmlns:mc="http://schemas.openxmlformats.org/markup-compatibility/2006">
              <mc:Choice xmlns:v="urn:schemas-microsoft-com:vml" Requires="v">
                <p:oleObj spid="_x0000_s134971"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15843011"/>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4972"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833572154"/>
              </p:ext>
            </p:extLst>
          </p:nvPr>
        </p:nvGraphicFramePr>
        <p:xfrm>
          <a:off x="157163" y="3673475"/>
          <a:ext cx="6591300" cy="2314575"/>
        </p:xfrm>
        <a:graphic>
          <a:graphicData uri="http://schemas.openxmlformats.org/presentationml/2006/ole">
            <mc:AlternateContent xmlns:mc="http://schemas.openxmlformats.org/markup-compatibility/2006">
              <mc:Choice xmlns:v="urn:schemas-microsoft-com:vml" Requires="v">
                <p:oleObj spid="_x0000_s137938"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9130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69655306"/>
              </p:ext>
            </p:extLst>
          </p:nvPr>
        </p:nvGraphicFramePr>
        <p:xfrm>
          <a:off x="161924" y="1150938"/>
          <a:ext cx="6591301" cy="2314575"/>
        </p:xfrm>
        <a:graphic>
          <a:graphicData uri="http://schemas.openxmlformats.org/presentationml/2006/ole">
            <mc:AlternateContent xmlns:mc="http://schemas.openxmlformats.org/markup-compatibility/2006">
              <mc:Choice xmlns:v="urn:schemas-microsoft-com:vml" Requires="v">
                <p:oleObj spid="_x0000_s137939"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61924" y="1150938"/>
                        <a:ext cx="6591301"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87965880"/>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37940"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17686</TotalTime>
  <Words>1345</Words>
  <Application>Microsoft Office PowerPoint</Application>
  <PresentationFormat>On-screen Show (4:3)</PresentationFormat>
  <Paragraphs>72</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3669</cp:revision>
  <cp:lastPrinted>2019-01-10T11:21:43Z</cp:lastPrinted>
  <dcterms:created xsi:type="dcterms:W3CDTF">2015-01-14T07:25:06Z</dcterms:created>
  <dcterms:modified xsi:type="dcterms:W3CDTF">2020-12-24T11:58:51Z</dcterms:modified>
</cp:coreProperties>
</file>